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366" r:id="rId2"/>
    <p:sldId id="539" r:id="rId3"/>
    <p:sldId id="561" r:id="rId4"/>
    <p:sldId id="562" r:id="rId5"/>
    <p:sldId id="540" r:id="rId6"/>
    <p:sldId id="551" r:id="rId7"/>
    <p:sldId id="555" r:id="rId8"/>
    <p:sldId id="489" r:id="rId9"/>
    <p:sldId id="528" r:id="rId10"/>
    <p:sldId id="527" r:id="rId11"/>
    <p:sldId id="531" r:id="rId12"/>
    <p:sldId id="556" r:id="rId13"/>
    <p:sldId id="524" r:id="rId14"/>
    <p:sldId id="548" r:id="rId15"/>
    <p:sldId id="563" r:id="rId16"/>
    <p:sldId id="558" r:id="rId17"/>
    <p:sldId id="560" r:id="rId18"/>
    <p:sldId id="557" r:id="rId19"/>
    <p:sldId id="559" r:id="rId20"/>
  </p:sldIdLst>
  <p:sldSz cx="9906000" cy="6858000" type="A4"/>
  <p:notesSz cx="10017125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36F94CF-13F0-4AB9-96DD-67CF96B04D83}">
          <p14:sldIdLst>
            <p14:sldId id="366"/>
            <p14:sldId id="539"/>
            <p14:sldId id="561"/>
            <p14:sldId id="562"/>
            <p14:sldId id="540"/>
            <p14:sldId id="551"/>
            <p14:sldId id="555"/>
            <p14:sldId id="489"/>
            <p14:sldId id="528"/>
            <p14:sldId id="527"/>
            <p14:sldId id="531"/>
            <p14:sldId id="556"/>
            <p14:sldId id="524"/>
            <p14:sldId id="548"/>
            <p14:sldId id="563"/>
            <p14:sldId id="558"/>
            <p14:sldId id="560"/>
            <p14:sldId id="557"/>
            <p14:sldId id="55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296" userDrawn="1">
          <p15:clr>
            <a:srgbClr val="A4A3A4"/>
          </p15:clr>
        </p15:guide>
        <p15:guide id="2" pos="3165" userDrawn="1">
          <p15:clr>
            <a:srgbClr val="A4A3A4"/>
          </p15:clr>
        </p15:guide>
        <p15:guide id="3" pos="316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3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169">
          <p15:clr>
            <a:srgbClr val="A4A3A4"/>
          </p15:clr>
        </p15:guide>
        <p15:guide id="4" pos="315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катерина Юрьевна Груенко" initials="ЕЮГ" lastIdx="1" clrIdx="0">
    <p:extLst>
      <p:ext uri="{19B8F6BF-5375-455C-9EA6-DF929625EA0E}">
        <p15:presenceInfo xmlns="" xmlns:p15="http://schemas.microsoft.com/office/powerpoint/2012/main" userId="Екатерина Юрьевна Груенко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46"/>
    <a:srgbClr val="9B3937"/>
    <a:srgbClr val="76933C"/>
    <a:srgbClr val="77933C"/>
    <a:srgbClr val="EBFDA1"/>
    <a:srgbClr val="FFFFDD"/>
    <a:srgbClr val="5C732F"/>
    <a:srgbClr val="F5F8EE"/>
    <a:srgbClr val="604A7B"/>
    <a:srgbClr val="EA6B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82187" autoAdjust="0"/>
  </p:normalViewPr>
  <p:slideViewPr>
    <p:cSldViewPr snapToGrid="0">
      <p:cViewPr>
        <p:scale>
          <a:sx n="90" d="100"/>
          <a:sy n="90" d="100"/>
        </p:scale>
        <p:origin x="-738" y="-72"/>
      </p:cViewPr>
      <p:guideLst>
        <p:guide orient="horz" pos="2296"/>
        <p:guide pos="31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-3960" y="-114"/>
      </p:cViewPr>
      <p:guideLst>
        <p:guide orient="horz" pos="2143"/>
        <p:guide orient="horz" pos="2169"/>
        <p:guide pos="3132"/>
        <p:guide pos="3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40115" cy="345453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73814" y="1"/>
            <a:ext cx="4341715" cy="345453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>
              <a:defRPr sz="1200"/>
            </a:lvl1pPr>
          </a:lstStyle>
          <a:p>
            <a:fld id="{3FF6FCED-D5B6-4376-8818-BD652366F07F}" type="datetimeFigureOut">
              <a:rPr lang="ru-RU" smtClean="0"/>
              <a:pPr/>
              <a:t>15.02.2021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4" y="6542711"/>
            <a:ext cx="4340115" cy="345453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73814" y="6542711"/>
            <a:ext cx="4341715" cy="345453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>
              <a:defRPr sz="1200"/>
            </a:lvl1pPr>
          </a:lstStyle>
          <a:p>
            <a:fld id="{97C4C3A9-ACE6-4543-9550-C0313279A34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8160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40755" cy="345605"/>
          </a:xfrm>
          <a:prstGeom prst="rect">
            <a:avLst/>
          </a:prstGeom>
        </p:spPr>
        <p:txBody>
          <a:bodyPr vert="horz" lIns="92289" tIns="46145" rIns="92289" bIns="4614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4054" y="2"/>
            <a:ext cx="4340755" cy="345605"/>
          </a:xfrm>
          <a:prstGeom prst="rect">
            <a:avLst/>
          </a:prstGeom>
        </p:spPr>
        <p:txBody>
          <a:bodyPr vert="horz" lIns="92289" tIns="46145" rIns="92289" bIns="46145" rtlCol="0"/>
          <a:lstStyle>
            <a:lvl1pPr algn="r">
              <a:defRPr sz="1200"/>
            </a:lvl1pPr>
          </a:lstStyle>
          <a:p>
            <a:fld id="{DB789E02-BD54-4F56-AF3B-5D0A7651BCE9}" type="datetimeFigureOut">
              <a:rPr lang="ru-RU" smtClean="0"/>
              <a:pPr/>
              <a:t>15.02.2021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30575" y="862013"/>
            <a:ext cx="3355975" cy="2324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9" tIns="46145" rIns="92289" bIns="4614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717" y="3314929"/>
            <a:ext cx="8013699" cy="2712214"/>
          </a:xfrm>
          <a:prstGeom prst="rect">
            <a:avLst/>
          </a:prstGeom>
        </p:spPr>
        <p:txBody>
          <a:bodyPr vert="horz" lIns="92289" tIns="46145" rIns="92289" bIns="4614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542561"/>
            <a:ext cx="4340755" cy="345604"/>
          </a:xfrm>
          <a:prstGeom prst="rect">
            <a:avLst/>
          </a:prstGeom>
        </p:spPr>
        <p:txBody>
          <a:bodyPr vert="horz" lIns="92289" tIns="46145" rIns="92289" bIns="4614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4054" y="6542561"/>
            <a:ext cx="4340755" cy="345604"/>
          </a:xfrm>
          <a:prstGeom prst="rect">
            <a:avLst/>
          </a:prstGeom>
        </p:spPr>
        <p:txBody>
          <a:bodyPr vert="horz" lIns="92289" tIns="46145" rIns="92289" bIns="46145" rtlCol="0" anchor="b"/>
          <a:lstStyle>
            <a:lvl1pPr algn="r">
              <a:defRPr sz="1200"/>
            </a:lvl1pPr>
          </a:lstStyle>
          <a:p>
            <a:fld id="{ADFD74D4-23CF-4BF6-8698-29E09C29EDF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6176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57488" y="184150"/>
            <a:ext cx="4460875" cy="3089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600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817813" y="138113"/>
            <a:ext cx="4232275" cy="29321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453915" y="3296126"/>
            <a:ext cx="8370912" cy="4923662"/>
          </a:xfrm>
          <a:noFill/>
          <a:ln/>
        </p:spPr>
        <p:txBody>
          <a:bodyPr lIns="93647" tIns="46825" rIns="93647" bIns="46825"/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16006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1325" y="823913"/>
            <a:ext cx="5924550" cy="4102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678421" y="5198184"/>
            <a:ext cx="5446391" cy="4923662"/>
          </a:xfrm>
          <a:noFill/>
          <a:ln/>
        </p:spPr>
        <p:txBody>
          <a:bodyPr lIns="93647" tIns="46825" rIns="93647" bIns="46825"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Направления расходования субсидии на многолетние насаждения: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при закладке: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семенного и (или) посадочного материала многолетних плодовых и ягодных кустарниковых насаждений, хмельников, питомников плодовых и  ягодных культур, товарных насаждений земляники садовой;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приобретение минеральных удобрений, включая различные виды органоминеральных и биологических удобрений,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тукосмесей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(далее - удобрения);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приобретение средств защиты растений, включая химические, биологические и бактериальные (далее - средства защиты);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приобретение ГСМ, запчастей;	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оплату услуг сторонних организаций по проведению технологических работ;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при уходе: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приобретение минеральных удобрений, включая различные виды органоминеральных и биологических удобрений,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тукосмесей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(далее - удобрения);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приобретение средств защиты растений, включая химические, биологические и бактериальные (далее - средства защиты);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приобретение ГСМ, запчастей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оплату услуг сторонних организаций по проведению технологических работ.</a:t>
            </a:r>
          </a:p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29441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668713" y="0"/>
            <a:ext cx="3048000" cy="21113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1" y="2158496"/>
            <a:ext cx="10017125" cy="4923662"/>
          </a:xfrm>
          <a:noFill/>
          <a:ln/>
        </p:spPr>
        <p:txBody>
          <a:bodyPr lIns="93647" tIns="46825" rIns="93647" bIns="46825"/>
          <a:lstStyle/>
          <a:p>
            <a:pPr eaLnBrk="1" hangingPunct="1">
              <a:spcBef>
                <a:spcPct val="0"/>
              </a:spcBef>
            </a:pPr>
            <a:endParaRPr lang="ru-RU" sz="1100" baseline="0" dirty="0" smtClean="0"/>
          </a:p>
          <a:p>
            <a:pPr eaLnBrk="1" hangingPunct="1">
              <a:spcBef>
                <a:spcPct val="0"/>
              </a:spcBef>
            </a:pPr>
            <a:endParaRPr lang="ru-RU" sz="1100" dirty="0" smtClean="0"/>
          </a:p>
        </p:txBody>
      </p:sp>
    </p:spTree>
    <p:extLst>
      <p:ext uri="{BB962C8B-B14F-4D97-AF65-F5344CB8AC3E}">
        <p14:creationId xmlns:p14="http://schemas.microsoft.com/office/powerpoint/2010/main" val="1231600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33738" y="158750"/>
            <a:ext cx="3998912" cy="27686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6827" y="2930276"/>
            <a:ext cx="9843470" cy="3957887"/>
          </a:xfrm>
        </p:spPr>
        <p:txBody>
          <a:bodyPr>
            <a:noAutofit/>
          </a:bodyPr>
          <a:lstStyle/>
          <a:p>
            <a:endParaRPr lang="ru-RU" sz="1400" baseline="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4D4-23CF-4BF6-8698-29E09C29EDF4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4D4-23CF-4BF6-8698-29E09C29EDF4}" type="slidenum">
              <a:rPr lang="ru-RU" smtClean="0"/>
              <a:pPr/>
              <a:t>17</a:t>
            </a:fld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817813" y="138113"/>
            <a:ext cx="4232275" cy="29321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453915" y="3296126"/>
            <a:ext cx="8370912" cy="4923662"/>
          </a:xfrm>
          <a:noFill/>
          <a:ln/>
        </p:spPr>
        <p:txBody>
          <a:bodyPr lIns="93647" tIns="46825" rIns="93647" bIns="46825"/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1600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48025" y="84138"/>
            <a:ext cx="3697288" cy="25606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341018" y="2777692"/>
            <a:ext cx="9344458" cy="3789537"/>
          </a:xfrm>
          <a:noFill/>
          <a:ln/>
        </p:spPr>
        <p:txBody>
          <a:bodyPr lIns="93647" tIns="46825" rIns="93647" bIns="46825"/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Объем господдержки </a:t>
            </a:r>
            <a:r>
              <a:rPr lang="ru-RU" dirty="0" err="1" smtClean="0"/>
              <a:t>сельхозтоваропроизводителей</a:t>
            </a:r>
            <a:r>
              <a:rPr lang="ru-RU" dirty="0" smtClean="0"/>
              <a:t> в 2020 году составил </a:t>
            </a:r>
            <a:r>
              <a:rPr lang="ru-RU" b="1" dirty="0" smtClean="0"/>
              <a:t>2</a:t>
            </a:r>
            <a:r>
              <a:rPr lang="ru-RU" b="1" baseline="0" dirty="0" smtClean="0"/>
              <a:t> 380,9 млн. рублей</a:t>
            </a:r>
            <a:r>
              <a:rPr lang="ru-RU" baseline="0" dirty="0" smtClean="0"/>
              <a:t>, в том числе: средства федерального бюджета 610,5 млн. рублей, средства областного бюджета 1770,4 млн. рублей.  </a:t>
            </a:r>
          </a:p>
          <a:p>
            <a:pPr eaLnBrk="1" hangingPunct="1">
              <a:spcBef>
                <a:spcPct val="0"/>
              </a:spcBef>
            </a:pPr>
            <a:r>
              <a:rPr lang="ru-RU" baseline="0" dirty="0" smtClean="0"/>
              <a:t>В течение 2021 года объем средств на господдержку будет увеличен и составит не ниже уровня 2020 года.</a:t>
            </a:r>
            <a:endParaRPr lang="ru-RU" dirty="0" smtClean="0"/>
          </a:p>
          <a:p>
            <a:pPr eaLnBrk="1" hangingPunct="1">
              <a:spcBef>
                <a:spcPct val="0"/>
              </a:spcBef>
            </a:pPr>
            <a:endParaRPr lang="ru-RU" dirty="0" smtClean="0"/>
          </a:p>
          <a:p>
            <a:pPr eaLnBrk="1" hangingPunct="1">
              <a:spcBef>
                <a:spcPct val="0"/>
              </a:spcBef>
            </a:pPr>
            <a:endParaRPr lang="ru-RU" dirty="0" smtClean="0"/>
          </a:p>
          <a:p>
            <a:pPr eaLnBrk="1" hangingPunct="1">
              <a:spcBef>
                <a:spcPct val="0"/>
              </a:spcBef>
            </a:pPr>
            <a:r>
              <a:rPr lang="ru-RU" dirty="0" smtClean="0"/>
              <a:t>Расшифровка ФБ на</a:t>
            </a:r>
            <a:r>
              <a:rPr lang="ru-RU" baseline="0" dirty="0" smtClean="0"/>
              <a:t> 2021 год</a:t>
            </a:r>
          </a:p>
          <a:p>
            <a:pPr eaLnBrk="1" hangingPunct="1">
              <a:spcBef>
                <a:spcPct val="0"/>
              </a:spcBef>
            </a:pPr>
            <a:r>
              <a:rPr lang="ru-RU" dirty="0" smtClean="0"/>
              <a:t>296,2 </a:t>
            </a:r>
            <a:r>
              <a:rPr lang="ru-RU" dirty="0" err="1" smtClean="0"/>
              <a:t>комп</a:t>
            </a:r>
            <a:endParaRPr lang="ru-RU" dirty="0" smtClean="0"/>
          </a:p>
          <a:p>
            <a:pPr eaLnBrk="1" hangingPunct="1">
              <a:spcBef>
                <a:spcPct val="0"/>
              </a:spcBef>
            </a:pPr>
            <a:r>
              <a:rPr lang="ru-RU" dirty="0" smtClean="0"/>
              <a:t>202,1 </a:t>
            </a:r>
            <a:r>
              <a:rPr lang="ru-RU" dirty="0" err="1" smtClean="0"/>
              <a:t>стим</a:t>
            </a:r>
            <a:endParaRPr lang="ru-RU" dirty="0" smtClean="0"/>
          </a:p>
          <a:p>
            <a:pPr eaLnBrk="1" hangingPunct="1">
              <a:spcBef>
                <a:spcPct val="0"/>
              </a:spcBef>
            </a:pPr>
            <a:r>
              <a:rPr lang="ru-RU" dirty="0" smtClean="0"/>
              <a:t>0,5 </a:t>
            </a:r>
            <a:r>
              <a:rPr lang="ru-RU" dirty="0" err="1" smtClean="0"/>
              <a:t>инвесты</a:t>
            </a:r>
            <a:endParaRPr lang="ru-RU" dirty="0" smtClean="0"/>
          </a:p>
          <a:p>
            <a:pPr eaLnBrk="1" hangingPunct="1">
              <a:spcBef>
                <a:spcPct val="0"/>
              </a:spcBef>
            </a:pPr>
            <a:r>
              <a:rPr lang="ru-RU" dirty="0" smtClean="0"/>
              <a:t>7,4 мелиорация</a:t>
            </a:r>
          </a:p>
          <a:p>
            <a:pPr eaLnBrk="1" hangingPunct="1">
              <a:spcBef>
                <a:spcPct val="0"/>
              </a:spcBef>
            </a:pPr>
            <a:r>
              <a:rPr lang="ru-RU" u="sng" dirty="0" smtClean="0"/>
              <a:t>10,6</a:t>
            </a:r>
            <a:r>
              <a:rPr lang="ru-RU" u="sng" baseline="0" dirty="0" smtClean="0"/>
              <a:t> малые формы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516,8 – итого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u="sng" dirty="0" smtClean="0"/>
              <a:t>+ 5,5 </a:t>
            </a:r>
            <a:r>
              <a:rPr lang="ru-RU" u="sng" dirty="0" err="1" smtClean="0"/>
              <a:t>привлеч.студентов</a:t>
            </a:r>
            <a:r>
              <a:rPr lang="ru-RU" u="sng" dirty="0" smtClean="0"/>
              <a:t> (в рамках КРСТ)</a:t>
            </a:r>
          </a:p>
          <a:p>
            <a:pPr eaLnBrk="1" hangingPunct="1">
              <a:spcBef>
                <a:spcPct val="0"/>
              </a:spcBef>
            </a:pPr>
            <a:r>
              <a:rPr lang="ru-RU" baseline="0" dirty="0" smtClean="0"/>
              <a:t>522,3 – итого ФБ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31600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89275" y="128588"/>
            <a:ext cx="3917950" cy="2711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178631" y="2918419"/>
            <a:ext cx="9725169" cy="3969745"/>
          </a:xfrm>
          <a:noFill/>
          <a:ln/>
        </p:spPr>
        <p:txBody>
          <a:bodyPr lIns="93647" tIns="46825" rIns="93647" bIns="46825"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Государственная поддержка в 2021 году будет предоставляться по 27 направлениям: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14 субсидий будут предоставляться на условиях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софинансирования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 федеральным бюджетом и 13 субсидий только за счет средств  областного бюджета.</a:t>
            </a:r>
          </a:p>
        </p:txBody>
      </p:sp>
    </p:spTree>
    <p:extLst>
      <p:ext uri="{BB962C8B-B14F-4D97-AF65-F5344CB8AC3E}">
        <p14:creationId xmlns:p14="http://schemas.microsoft.com/office/powerpoint/2010/main" val="1231600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4D4-23CF-4BF6-8698-29E09C29EDF4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44825" y="28575"/>
            <a:ext cx="4329113" cy="29987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241780" y="2992779"/>
            <a:ext cx="9775345" cy="3810947"/>
          </a:xfrm>
          <a:noFill/>
          <a:ln/>
        </p:spPr>
        <p:txBody>
          <a:bodyPr lIns="93647" tIns="46825" rIns="93647" bIns="46825"/>
          <a:lstStyle/>
          <a:p>
            <a:pPr marL="0" marR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231600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44825" y="28575"/>
            <a:ext cx="4329113" cy="29987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241780" y="2992779"/>
            <a:ext cx="9775345" cy="3810947"/>
          </a:xfrm>
          <a:noFill/>
          <a:ln/>
        </p:spPr>
        <p:txBody>
          <a:bodyPr lIns="93647" tIns="46825" rIns="93647" bIns="46825"/>
          <a:lstStyle/>
          <a:p>
            <a:pPr marL="0" marR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453009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44825" y="28575"/>
            <a:ext cx="4329113" cy="29987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241780" y="2992779"/>
            <a:ext cx="9775345" cy="3810947"/>
          </a:xfrm>
          <a:noFill/>
          <a:ln/>
        </p:spPr>
        <p:txBody>
          <a:bodyPr lIns="93647" tIns="46825" rIns="93647" bIns="46825"/>
          <a:lstStyle/>
          <a:p>
            <a:pPr marL="0" marR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231600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1325" y="823913"/>
            <a:ext cx="5924550" cy="4102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678421" y="5198184"/>
            <a:ext cx="5446391" cy="4923662"/>
          </a:xfrm>
          <a:noFill/>
          <a:ln/>
        </p:spPr>
        <p:txBody>
          <a:bodyPr lIns="93647" tIns="46825" rIns="93647" bIns="46825"/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1600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46363" y="0"/>
            <a:ext cx="4732337" cy="32766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1" y="3283700"/>
            <a:ext cx="10017125" cy="3445151"/>
          </a:xfrm>
          <a:noFill/>
          <a:ln/>
        </p:spPr>
        <p:txBody>
          <a:bodyPr lIns="93647" tIns="46825" rIns="93647" bIns="46825"/>
          <a:lstStyle/>
          <a:p>
            <a:endParaRPr lang="ru-RU" b="0" dirty="0" smtClean="0"/>
          </a:p>
        </p:txBody>
      </p:sp>
    </p:spTree>
    <p:extLst>
      <p:ext uri="{BB962C8B-B14F-4D97-AF65-F5344CB8AC3E}">
        <p14:creationId xmlns:p14="http://schemas.microsoft.com/office/powerpoint/2010/main" val="1231600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5B4E-6E81-491C-BBDB-38CA4A45DEA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97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D1F9-4747-4237-82B5-FCE2655BE8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99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7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7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7CC1-BF37-4545-BFF8-D92E3DFFA0D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50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2651-B726-4472-98E9-0D3CC5CCAC4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68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21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EAA7-8B6B-40B1-89E8-F804502655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26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04AB-B0D4-4DF0-AB8A-3150845E092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12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6C97-C7D8-447F-B1FD-59C9EF73C3B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04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38C7C-F89C-4499-8574-BED3046E33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20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AA36-1C22-453E-8DDE-DFEC04BA831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174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5" y="273059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DFBD-1EBD-4FE5-8BED-6460DD6191D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763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16E5-FC8E-4911-B760-559B2ADE8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8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76A41-37FD-45AF-B1DA-FF8ED1E6622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04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286001" y="293690"/>
            <a:ext cx="56496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ДЕПАРТАМЕНТ СЕЛЬСКОГО ХОЗЯЙСТВА И </a:t>
            </a:r>
          </a:p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ПРОДОВОЛЬСТВЕННЫХ РЕСУРСОВ ОБЛАСТИ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840826" y="2002971"/>
            <a:ext cx="8229602" cy="2351314"/>
          </a:xfrm>
          <a:prstGeom prst="roundRect">
            <a:avLst>
              <a:gd name="adj" fmla="val 16667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lnSpc>
                <a:spcPct val="150000"/>
              </a:lnSpc>
              <a:defRPr/>
            </a:pPr>
            <a:endParaRPr lang="ru-RU" sz="3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ru-RU" sz="25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МЕРЫ ГОСУДАРСТВЕННОЙ  ПОДДЕРЖКИ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25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НА  2021  ГОД</a:t>
            </a:r>
          </a:p>
        </p:txBody>
      </p:sp>
      <p:pic>
        <p:nvPicPr>
          <p:cNvPr id="34818" name="Picture 2" descr="http://pnz.pnzreg.ru/upload/iblock/c91/c91be0d4685332e5e751359c59e15d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4689" y="4634325"/>
            <a:ext cx="2224483" cy="208545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>
                <a:lumMod val="75000"/>
              </a:schemeClr>
            </a:solidFill>
          </a:ln>
        </p:spPr>
      </p:pic>
      <p:pic>
        <p:nvPicPr>
          <p:cNvPr id="34820" name="Picture 4" descr="Логотип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4918" y="209778"/>
            <a:ext cx="781050" cy="9715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7" y="6526213"/>
            <a:ext cx="4048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10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38" y="6354772"/>
            <a:ext cx="576262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871870" y="3413052"/>
            <a:ext cx="8229600" cy="2530548"/>
          </a:xfrm>
          <a:prstGeom prst="roundRect">
            <a:avLst>
              <a:gd name="adj" fmla="val 16135"/>
            </a:avLst>
          </a:prstGeom>
          <a:ln w="44450" cmpd="dbl">
            <a:solidFill>
              <a:srgbClr val="FFFF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t"/>
          <a:lstStyle/>
          <a:p>
            <a:pPr marL="342900" indent="-342900" algn="just">
              <a:buAutoNum type="arabicParenR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Субсидия предоставляется в размере 50% размера страховой премии в рамках заключенных договоров сельскохозяйственного  страхования с государственной поддержкой;</a:t>
            </a:r>
          </a:p>
          <a:p>
            <a:pPr marL="342900" indent="-342900" algn="just">
              <a:buAutoNum type="arabicParenR" startAt="2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2021 году субсидия может быть предоставлена на возмещение затрат текущего года и 2020 года, при условии непредставления  соответствующей субсидии  в отчетном году,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по действующим в текущем финансовом году договорам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дату принятия решения о предоставлении господдержки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76177" y="467833"/>
            <a:ext cx="8506046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u="sng" dirty="0" smtClean="0"/>
              <a:t>Субсидия на возмещение части затрат  на уплату страховой премии:</a:t>
            </a:r>
          </a:p>
          <a:p>
            <a:pPr marL="342900" indent="-342900" algn="ctr"/>
            <a:endParaRPr lang="ru-RU" sz="2200" b="1" u="sng" dirty="0" smtClean="0"/>
          </a:p>
          <a:p>
            <a:pPr marL="342900" indent="-342900" algn="ctr"/>
            <a:endParaRPr lang="ru-RU" sz="200" b="1" dirty="0" smtClean="0"/>
          </a:p>
        </p:txBody>
      </p:sp>
      <p:sp>
        <p:nvSpPr>
          <p:cNvPr id="18" name="Прямоугольник с одним скругленным углом 17"/>
          <p:cNvSpPr/>
          <p:nvPr/>
        </p:nvSpPr>
        <p:spPr>
          <a:xfrm>
            <a:off x="2658140" y="0"/>
            <a:ext cx="4720856" cy="404037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2020 году – 0,5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рублей, в 2021 году – 6,6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</a:t>
            </a:r>
            <a:endParaRPr lang="ru-RU" sz="1400" b="1" dirty="0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425302" y="1573619"/>
            <a:ext cx="2860159" cy="1254641"/>
          </a:xfrm>
          <a:prstGeom prst="roundRect">
            <a:avLst>
              <a:gd name="adj" fmla="val 16135"/>
            </a:avLst>
          </a:prstGeom>
          <a:ln w="44450" cmpd="dbl"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t"/>
          <a:lstStyle/>
          <a:p>
            <a:pPr algn="just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 на возмещение затрат на уплату страховой премии 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области животноводства: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700130" y="1584253"/>
            <a:ext cx="2636875" cy="1233375"/>
          </a:xfrm>
          <a:prstGeom prst="roundRect">
            <a:avLst>
              <a:gd name="adj" fmla="val 16135"/>
            </a:avLst>
          </a:prstGeom>
          <a:ln w="44450" cmpd="dbl">
            <a:solidFill>
              <a:srgbClr val="76933C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t"/>
          <a:lstStyle/>
          <a:p>
            <a:pPr algn="just">
              <a:buFont typeface="Arial" charset="0"/>
              <a:buChar char="•"/>
              <a:defRPr/>
            </a:pPr>
            <a:r>
              <a:rPr lang="ru-RU" sz="1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Новое в 2021 году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Субсидии на возмещение затрат на уплату страховой премии 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области растениеводства.</a:t>
            </a:r>
          </a:p>
          <a:p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35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3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6687879" y="1584251"/>
            <a:ext cx="2945219" cy="1190847"/>
          </a:xfrm>
          <a:prstGeom prst="roundRect">
            <a:avLst>
              <a:gd name="adj" fmla="val 16135"/>
            </a:avLst>
          </a:prstGeom>
          <a:ln w="44450" cmpd="dbl">
            <a:solidFill>
              <a:srgbClr val="0070C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t"/>
          <a:lstStyle/>
          <a:p>
            <a:pPr algn="just">
              <a:buFont typeface="Arial" charset="0"/>
              <a:buChar char="•"/>
              <a:defRPr/>
            </a:pPr>
            <a:r>
              <a:rPr lang="ru-RU" sz="1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Новое в 2021 году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Субсидии на возмещение затрат на уплату страховой премии в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области товарной </a:t>
            </a:r>
            <a:r>
              <a:rPr lang="ru-RU" sz="1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аквакультуры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Arial" charset="0"/>
              <a:buChar char="•"/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3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41981" y="0"/>
            <a:ext cx="964018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FF0000"/>
                </a:solidFill>
              </a:rPr>
              <a:t>+6,1 </a:t>
            </a:r>
            <a:r>
              <a:rPr lang="ru-RU" sz="1200" b="1" dirty="0" err="1" smtClean="0">
                <a:solidFill>
                  <a:srgbClr val="FF0000"/>
                </a:solidFill>
              </a:rPr>
              <a:t>млн</a:t>
            </a:r>
            <a:r>
              <a:rPr lang="ru-RU" sz="1200" b="1" dirty="0" smtClean="0">
                <a:solidFill>
                  <a:srgbClr val="FF0000"/>
                </a:solidFill>
              </a:rPr>
              <a:t> руб. </a:t>
            </a:r>
            <a:endParaRPr lang="ru-RU" sz="1200" dirty="0"/>
          </a:p>
        </p:txBody>
      </p:sp>
      <p:sp>
        <p:nvSpPr>
          <p:cNvPr id="11" name="Стрелка вправо с вырезом 10"/>
          <p:cNvSpPr/>
          <p:nvPr/>
        </p:nvSpPr>
        <p:spPr>
          <a:xfrm rot="3905270">
            <a:off x="7436850" y="844290"/>
            <a:ext cx="269952" cy="286965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 rot="5400000">
            <a:off x="4909845" y="922263"/>
            <a:ext cx="269952" cy="286965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Стрелка вправо с вырезом 12"/>
          <p:cNvSpPr/>
          <p:nvPr/>
        </p:nvSpPr>
        <p:spPr>
          <a:xfrm rot="7238995">
            <a:off x="2255249" y="830113"/>
            <a:ext cx="269952" cy="286965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3394173" y="1810290"/>
            <a:ext cx="2947916" cy="4352386"/>
          </a:xfrm>
          <a:prstGeom prst="roundRect">
            <a:avLst>
              <a:gd name="adj" fmla="val 16667"/>
            </a:avLst>
          </a:prstGeom>
          <a:ln w="44450" cmpd="dbl"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Возмещение части затрат по агрохимическому и эколого-токсикологическому обследованию земель сельскохозяйственного назначения</a:t>
            </a:r>
          </a:p>
          <a:p>
            <a:pPr algn="just">
              <a:defRPr/>
            </a:pPr>
            <a:endParaRPr lang="ru-RU" sz="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 предоставляются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чаще чем 1 раз в 5 лет</a:t>
            </a:r>
          </a:p>
          <a:p>
            <a:pPr algn="just">
              <a:defRPr/>
            </a:pPr>
            <a:endParaRPr lang="ru-RU" sz="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Ставка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в размере 70% фактических затрат на агрохимическое и эколого-токсикологическое обследование земель</a:t>
            </a: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Условия:</a:t>
            </a:r>
          </a:p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подтверждение затрат.</a:t>
            </a: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Контроль:</a:t>
            </a:r>
          </a:p>
          <a:p>
            <a:pPr algn="just">
              <a:buFontTx/>
              <a:buChar char="-"/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Показатель: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объем производства продукции растениеводства в зерновых единицах.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7" y="6526213"/>
            <a:ext cx="4048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11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38" y="6354772"/>
            <a:ext cx="576262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464028" y="134563"/>
            <a:ext cx="9184943" cy="52816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РЕГИОНАЛЬНЫЕ МЕХАНИЗМЫ</a:t>
            </a: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" y="811442"/>
            <a:ext cx="3426108" cy="109039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  <a:beve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Субсидии 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возмещение части затрат сельскохозяйственных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товаропроизво-дителей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 оформлении в собственность используемых ими земельных участков</a:t>
            </a: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191071" y="2013263"/>
            <a:ext cx="2934266" cy="3901762"/>
          </a:xfrm>
          <a:prstGeom prst="roundRect">
            <a:avLst>
              <a:gd name="adj" fmla="val 16667"/>
            </a:avLst>
          </a:prstGeom>
          <a:ln w="44450" cmpd="dbl"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Возмещение части затрат на кадастровые работы по выделу земельных участков в счёт земельных долей.</a:t>
            </a:r>
          </a:p>
          <a:p>
            <a:pPr algn="just">
              <a:defRPr/>
            </a:pPr>
            <a:endParaRPr lang="ru-RU" sz="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Ставка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1000 руб. за 1 га, но не более 95% от затрат</a:t>
            </a:r>
          </a:p>
          <a:p>
            <a:pPr algn="just">
              <a:defRPr/>
            </a:pPr>
            <a:endParaRPr lang="ru-RU" sz="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Условия:</a:t>
            </a:r>
          </a:p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подтверждение затрат.</a:t>
            </a:r>
          </a:p>
          <a:p>
            <a:pPr algn="just">
              <a:buFontTx/>
              <a:buChar char="-"/>
              <a:defRPr/>
            </a:pPr>
            <a:endParaRPr lang="ru-RU" sz="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Контроль:</a:t>
            </a:r>
          </a:p>
          <a:p>
            <a:pPr algn="just">
              <a:buFontTx/>
              <a:buChar char="-"/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Показатель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площадь оформленных земельных участков, используемая в целях, связанных с производством сельскохозяйственной продукции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638495" y="826200"/>
            <a:ext cx="2377041" cy="86489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  <a:beve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Субсидии на агрохимическое и 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эколого-токсикологическое обследование земель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6815638" y="809425"/>
            <a:ext cx="2715905" cy="86489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Субсидии 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возмещение части затрат на приобретение энергоносителей в овощеводстве</a:t>
            </a: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6575378" y="1804320"/>
            <a:ext cx="3168555" cy="4270659"/>
          </a:xfrm>
          <a:prstGeom prst="roundRect">
            <a:avLst>
              <a:gd name="adj" fmla="val 16667"/>
            </a:avLst>
          </a:prstGeom>
          <a:ln w="44450" cmpd="dbl"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lnSpc>
                <a:spcPct val="90000"/>
              </a:lnSpc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овощеводстве защищенного грунта и овощеводства открытого грунта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Ставка</a:t>
            </a: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овощеводство открытого грунта</a:t>
            </a: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включая теплицы для выращивания рассады овощей открытого грунта: </a:t>
            </a:r>
          </a:p>
          <a:p>
            <a:pPr algn="just">
              <a:lnSpc>
                <a:spcPct val="90000"/>
              </a:lnSpc>
              <a:buFontTx/>
              <a:buChar char="-"/>
              <a:defRPr/>
            </a:pPr>
            <a:r>
              <a:rPr lang="ru-RU" sz="13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10%</a:t>
            </a: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фактических затрат – на приобретение природного горючего газа и (или) электрической энергии 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овощеводство защищенного грунта: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3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10%</a:t>
            </a: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фактических затрат – на приобретение природного горючего газа и (или) электрической энергии </a:t>
            </a:r>
          </a:p>
          <a:p>
            <a:pPr algn="just">
              <a:lnSpc>
                <a:spcPct val="90000"/>
              </a:lnSpc>
              <a:defRPr/>
            </a:pPr>
            <a:r>
              <a:rPr lang="ru-RU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Условия: </a:t>
            </a: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подтверждение затрат за год, предшествующий году получения субсидии.</a:t>
            </a:r>
            <a:endParaRPr lang="ru-RU" sz="135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ru-RU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Контроль:</a:t>
            </a:r>
          </a:p>
          <a:p>
            <a:pPr algn="just">
              <a:lnSpc>
                <a:spcPct val="90000"/>
              </a:lnSpc>
              <a:buFontTx/>
              <a:buChar char="-"/>
              <a:defRPr/>
            </a:pP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Показатель:</a:t>
            </a:r>
            <a:r>
              <a:rPr lang="ru-RU" sz="13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350" i="1" dirty="0" smtClean="0"/>
              <a:t>валовой сбор овощей открытого  или защищенного  грунта</a:t>
            </a:r>
            <a:endParaRPr lang="ru-RU" sz="135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с одним скругленным углом 15"/>
          <p:cNvSpPr/>
          <p:nvPr/>
        </p:nvSpPr>
        <p:spPr>
          <a:xfrm>
            <a:off x="0" y="6057900"/>
            <a:ext cx="3019426" cy="628650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2020 году – 0,4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</a:t>
            </a:r>
          </a:p>
          <a:p>
            <a:pPr algn="ctr"/>
            <a:r>
              <a:rPr lang="ru-RU" sz="1400" b="1" dirty="0" smtClean="0"/>
              <a:t>в 2021 году – 3,0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</a:t>
            </a:r>
            <a:endParaRPr lang="ru-RU" sz="1400" b="1" dirty="0"/>
          </a:p>
        </p:txBody>
      </p:sp>
      <p:sp>
        <p:nvSpPr>
          <p:cNvPr id="17" name="Прямоугольник с одним скругленным углом 16"/>
          <p:cNvSpPr/>
          <p:nvPr/>
        </p:nvSpPr>
        <p:spPr>
          <a:xfrm>
            <a:off x="3305175" y="6229350"/>
            <a:ext cx="3019426" cy="628650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2020  году –   0,9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</a:t>
            </a:r>
          </a:p>
          <a:p>
            <a:pPr algn="ctr"/>
            <a:r>
              <a:rPr lang="ru-RU" sz="1400" b="1" dirty="0" smtClean="0"/>
              <a:t>в 2021 году – 1,3 млн рублей</a:t>
            </a:r>
            <a:endParaRPr lang="ru-RU" sz="1400" b="1" dirty="0"/>
          </a:p>
        </p:txBody>
      </p:sp>
      <p:sp>
        <p:nvSpPr>
          <p:cNvPr id="18" name="Прямоугольник с одним скругленным углом 17"/>
          <p:cNvSpPr/>
          <p:nvPr/>
        </p:nvSpPr>
        <p:spPr>
          <a:xfrm>
            <a:off x="6743700" y="6105525"/>
            <a:ext cx="3019426" cy="628650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2020 году –  7,5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</a:t>
            </a:r>
          </a:p>
          <a:p>
            <a:pPr algn="ctr"/>
            <a:r>
              <a:rPr lang="ru-RU" sz="1400" b="1" dirty="0" smtClean="0"/>
              <a:t>в 2021 году –  20 млн рублей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7" y="6526213"/>
            <a:ext cx="4048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12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38" y="6354772"/>
            <a:ext cx="576262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4"/>
            <a:ext cx="60434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b="1" u="sng" dirty="0" smtClean="0"/>
              <a:t>Субсидия на производство технических культур</a:t>
            </a:r>
          </a:p>
          <a:p>
            <a:pPr marL="342900" indent="-342900"/>
            <a:endParaRPr lang="ru-RU" sz="200" b="1" dirty="0" smtClean="0"/>
          </a:p>
        </p:txBody>
      </p:sp>
      <p:sp>
        <p:nvSpPr>
          <p:cNvPr id="17" name="Прямоугольник с одним скругленным углом 16"/>
          <p:cNvSpPr/>
          <p:nvPr/>
        </p:nvSpPr>
        <p:spPr>
          <a:xfrm>
            <a:off x="5927835" y="0"/>
            <a:ext cx="3907047" cy="510363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В 2020 году – 75,8  млн рублей, 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в 2021 году – 75,7 млн. рублей</a:t>
            </a:r>
          </a:p>
        </p:txBody>
      </p:sp>
      <p:sp>
        <p:nvSpPr>
          <p:cNvPr id="18" name="Прямоугольник с одним скругленным углом 17"/>
          <p:cNvSpPr/>
          <p:nvPr/>
        </p:nvSpPr>
        <p:spPr>
          <a:xfrm>
            <a:off x="138223" y="616690"/>
            <a:ext cx="9633098" cy="552893"/>
          </a:xfrm>
          <a:prstGeom prst="round1Rect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С</a:t>
            </a:r>
            <a:r>
              <a:rPr lang="ru-RU" sz="1600" b="1" dirty="0" smtClean="0">
                <a:solidFill>
                  <a:schemeClr val="tx1"/>
                </a:solidFill>
              </a:rPr>
              <a:t>убсидия  предоставляется на  финансовое обеспечение затрат  на производство льна –долгунца и технической конопли</a:t>
            </a:r>
          </a:p>
        </p:txBody>
      </p:sp>
      <p:sp>
        <p:nvSpPr>
          <p:cNvPr id="23" name="Прямоугольник с одним скругленным углом 22"/>
          <p:cNvSpPr/>
          <p:nvPr/>
        </p:nvSpPr>
        <p:spPr>
          <a:xfrm>
            <a:off x="180754" y="1265275"/>
            <a:ext cx="3848987" cy="1807534"/>
          </a:xfrm>
          <a:prstGeom prst="round1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Ставка субсидии: </a:t>
            </a:r>
          </a:p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-  </a:t>
            </a:r>
            <a:r>
              <a:rPr lang="ru-RU" sz="1600" u="sng" dirty="0" smtClean="0">
                <a:solidFill>
                  <a:schemeClr val="accent5">
                    <a:lumMod val="50000"/>
                  </a:schemeClr>
                </a:solidFill>
              </a:rPr>
              <a:t>13 000 рублей на гектар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плановой посевной площади текущего года на производство льна-долгунца,</a:t>
            </a:r>
          </a:p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ru-RU" sz="1600" u="sng" dirty="0" smtClean="0">
                <a:solidFill>
                  <a:schemeClr val="accent5">
                    <a:lumMod val="50000"/>
                  </a:schemeClr>
                </a:solidFill>
              </a:rPr>
              <a:t>10 000 рублей на гектар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плановой посевной площади текущего года на производство конопли.</a:t>
            </a:r>
            <a:endParaRPr lang="ru-RU" sz="1600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391" y="1201484"/>
            <a:ext cx="5497032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endParaRPr lang="ru-RU" dirty="0" smtClean="0"/>
          </a:p>
          <a:p>
            <a:pPr algn="just">
              <a:lnSpc>
                <a:spcPct val="80000"/>
              </a:lnSpc>
            </a:pPr>
            <a:r>
              <a:rPr lang="ru-RU" dirty="0" smtClean="0"/>
              <a:t>+ повышающий коэффициент равный 1,3 для заявителей, осуществляющих переработку </a:t>
            </a:r>
            <a:r>
              <a:rPr lang="ru-RU" b="1" dirty="0" smtClean="0"/>
              <a:t>льна-долгунца </a:t>
            </a:r>
            <a:r>
              <a:rPr lang="ru-RU" dirty="0" smtClean="0"/>
              <a:t>собственного производства</a:t>
            </a:r>
            <a:r>
              <a:rPr lang="en-GB" dirty="0" smtClean="0"/>
              <a:t>;</a:t>
            </a:r>
          </a:p>
          <a:p>
            <a:pPr algn="just">
              <a:lnSpc>
                <a:spcPct val="80000"/>
              </a:lnSpc>
            </a:pPr>
            <a:r>
              <a:rPr lang="en-GB" dirty="0" smtClean="0"/>
              <a:t>+ </a:t>
            </a:r>
            <a:r>
              <a:rPr lang="ru-RU" dirty="0" smtClean="0"/>
              <a:t>надбавка к ставке  для заявителей, использующих на посев </a:t>
            </a:r>
            <a:r>
              <a:rPr lang="ru-RU" b="1" dirty="0" smtClean="0"/>
              <a:t>льна-долгунца</a:t>
            </a:r>
            <a:r>
              <a:rPr lang="ru-RU" dirty="0" smtClean="0"/>
              <a:t> приобретенные семена (элита и </a:t>
            </a:r>
            <a:r>
              <a:rPr lang="ru-RU" dirty="0" err="1" smtClean="0"/>
              <a:t>супер-элита</a:t>
            </a:r>
            <a:r>
              <a:rPr lang="ru-RU" dirty="0" smtClean="0"/>
              <a:t> – 5900 </a:t>
            </a:r>
            <a:r>
              <a:rPr lang="ru-RU" dirty="0" err="1" smtClean="0"/>
              <a:t>руб</a:t>
            </a:r>
            <a:r>
              <a:rPr lang="ru-RU" dirty="0" smtClean="0"/>
              <a:t>/га, маточная элита 1 , 2 генерации – 7300 </a:t>
            </a:r>
            <a:r>
              <a:rPr lang="ru-RU" dirty="0" err="1" smtClean="0"/>
              <a:t>руб</a:t>
            </a:r>
            <a:r>
              <a:rPr lang="ru-RU" dirty="0" smtClean="0"/>
              <a:t>/га)</a:t>
            </a:r>
            <a:r>
              <a:rPr lang="en-GB" dirty="0" smtClean="0"/>
              <a:t>.</a:t>
            </a:r>
            <a:r>
              <a:rPr lang="ru-RU" dirty="0" smtClean="0"/>
              <a:t>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" y="3243944"/>
            <a:ext cx="594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b="1" u="sng" dirty="0" smtClean="0"/>
              <a:t>Субсидия на возмещение части затрат на закладку </a:t>
            </a:r>
          </a:p>
          <a:p>
            <a:pPr>
              <a:lnSpc>
                <a:spcPct val="80000"/>
              </a:lnSpc>
            </a:pPr>
            <a:r>
              <a:rPr lang="ru-RU" sz="2000" b="1" u="sng" dirty="0" smtClean="0"/>
              <a:t>и (или) уход  за многолетними насаждениям</a:t>
            </a:r>
            <a:r>
              <a:rPr lang="ru-RU" sz="2000" b="1" u="sng" dirty="0"/>
              <a:t>и</a:t>
            </a:r>
            <a:endParaRPr lang="ru-RU" sz="2000" b="1" dirty="0" smtClean="0"/>
          </a:p>
        </p:txBody>
      </p:sp>
      <p:sp>
        <p:nvSpPr>
          <p:cNvPr id="10" name="Прямоугольник с одним скругленным углом 9"/>
          <p:cNvSpPr/>
          <p:nvPr/>
        </p:nvSpPr>
        <p:spPr>
          <a:xfrm>
            <a:off x="5998029" y="3254830"/>
            <a:ext cx="3742117" cy="587828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В 2020 году –  1,8 млн рублей,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 в 2021 году – 2,6 млн. рублей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163287" y="3962400"/>
            <a:ext cx="9579428" cy="2895600"/>
          </a:xfrm>
          <a:prstGeom prst="roundRect">
            <a:avLst>
              <a:gd name="adj" fmla="val 16667"/>
            </a:avLst>
          </a:prstGeom>
          <a:ln w="44450" cmpd="dbl"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	Субсидия предоставляется по ставкам на 1 га площади многолетних насаждений, но не более 80% плановых затрат на закладку и уход, при условии наличия на начало текущего года площади многолетних плодовых и ягодных насаждений и осуществления закладки многолетних насаждений площадью не менее 0,3 гектара в год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266700" indent="-266700" algn="just"/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	закладка ягодных питомников, товарных насаждений земляники садовой </a:t>
            </a: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– 53 940 рублей;</a:t>
            </a:r>
          </a:p>
          <a:p>
            <a:pPr marL="266700" indent="-266700" algn="just"/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     закладка плодовых питомников </a:t>
            </a: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– 200 000 рублей;</a:t>
            </a:r>
          </a:p>
          <a:p>
            <a:pPr marL="266700" indent="-266700" algn="just"/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закладка садов интенсивного типа </a:t>
            </a: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– 232 540 рублей</a:t>
            </a:r>
            <a:r>
              <a:rPr lang="en-US" sz="1500" b="1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5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66700" indent="-266700" algn="just"/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     уход за многолетними насаждениями </a:t>
            </a: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– 20 764 рублей</a:t>
            </a:r>
          </a:p>
          <a:p>
            <a:pPr marL="266700" indent="-266700" algn="just"/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     *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Новое в 2021 году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: перечень многолетних насаждений дополнен земляникой садовой. Субсидия с 2021 года будет предоставляться в 1 квартале на 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финансовое обеспечение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затрат через счета, открытые в ГКУ «Областное казначейство».</a:t>
            </a:r>
          </a:p>
          <a:p>
            <a:endParaRPr lang="ru-RU" sz="1500" dirty="0" smtClean="0"/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500" b="1" u="sng" dirty="0" smtClean="0"/>
          </a:p>
          <a:p>
            <a:endParaRPr lang="ru-RU" sz="15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5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5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500" dirty="0" smtClean="0"/>
          </a:p>
          <a:p>
            <a:endParaRPr lang="ru-RU" sz="1500" b="1" u="sng" dirty="0" smtClean="0"/>
          </a:p>
          <a:p>
            <a:pPr algn="ctr"/>
            <a:endParaRPr lang="ru-RU" sz="1500" b="1" dirty="0" smtClean="0"/>
          </a:p>
          <a:p>
            <a:pPr>
              <a:lnSpc>
                <a:spcPct val="150000"/>
              </a:lnSpc>
              <a:defRPr/>
            </a:pPr>
            <a:endParaRPr lang="ru-RU" sz="15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ru-RU" sz="15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4" y="6526213"/>
            <a:ext cx="404811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13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43" y="6354770"/>
            <a:ext cx="576263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11272" y="0"/>
            <a:ext cx="9476509" cy="404037"/>
          </a:xfrm>
          <a:prstGeom prst="roundRect">
            <a:avLst>
              <a:gd name="adj" fmla="val 35088"/>
            </a:avLst>
          </a:prstGeom>
          <a:solidFill>
            <a:schemeClr val="bg1"/>
          </a:solidFill>
          <a:ln>
            <a:solidFill>
              <a:srgbClr val="EBFDA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Субсидии на поддержку семеноводства</a:t>
            </a:r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1605516" y="2711303"/>
            <a:ext cx="6624084" cy="574157"/>
          </a:xfrm>
          <a:prstGeom prst="roundRect">
            <a:avLst>
              <a:gd name="adj" fmla="val 0"/>
            </a:avLst>
          </a:prstGeom>
          <a:noFill/>
          <a:ln w="44450" cmpd="dbl">
            <a:noFill/>
            <a:headEnd/>
            <a:tailEnd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Субсидии предоставляются на финансовое обеспечение  затрат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C00000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на плановую посевную площадь 202</a:t>
            </a:r>
            <a:r>
              <a:rPr lang="en-US" sz="1400" b="1" dirty="0" smtClean="0">
                <a:solidFill>
                  <a:schemeClr val="tx1"/>
                </a:solidFill>
              </a:rPr>
              <a:t>1</a:t>
            </a:r>
            <a:r>
              <a:rPr lang="ru-RU" sz="1400" b="1" dirty="0" smtClean="0">
                <a:solidFill>
                  <a:schemeClr val="tx1"/>
                </a:solidFill>
              </a:rPr>
              <a:t> года</a:t>
            </a:r>
          </a:p>
          <a:p>
            <a:pPr algn="ctr">
              <a:defRPr/>
            </a:pPr>
            <a:endParaRPr lang="ru-RU" sz="1400" b="1" dirty="0" smtClean="0"/>
          </a:p>
          <a:p>
            <a:pPr algn="ctr">
              <a:defRPr/>
            </a:pPr>
            <a:endParaRPr lang="ru-RU" sz="1500" b="1" u="sng" dirty="0" smtClean="0"/>
          </a:p>
          <a:p>
            <a:pPr algn="ctr">
              <a:defRPr/>
            </a:pPr>
            <a:endParaRPr lang="ru-RU" sz="1500" b="1" u="sng" dirty="0" smtClean="0"/>
          </a:p>
          <a:p>
            <a:pPr algn="ctr">
              <a:defRPr/>
            </a:pPr>
            <a:endParaRPr lang="ru-RU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6007394" y="3569173"/>
            <a:ext cx="3763927" cy="2385060"/>
          </a:xfrm>
          <a:prstGeom prst="rect">
            <a:avLst/>
          </a:prstGeom>
          <a:solidFill>
            <a:schemeClr val="bg1"/>
          </a:solidFill>
          <a:ln w="44450" cmpd="dbl">
            <a:solidFill>
              <a:srgbClr val="EBFDA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Направления расходования субсидии                   (оплата приобретения ):</a:t>
            </a:r>
          </a:p>
          <a:p>
            <a:endParaRPr lang="ru-RU" sz="1400" dirty="0" smtClean="0">
              <a:latin typeface="Calibri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- </a:t>
            </a:r>
            <a:r>
              <a:rPr lang="ru-RU" sz="1400" dirty="0" err="1" smtClean="0">
                <a:latin typeface="Calibri" pitchFamily="34" charset="0"/>
                <a:cs typeface="Times New Roman" pitchFamily="18" charset="0"/>
              </a:rPr>
              <a:t>миниклубней</a:t>
            </a:r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 картофеля;</a:t>
            </a:r>
          </a:p>
          <a:p>
            <a:pPr>
              <a:buFontTx/>
              <a:buChar char="-"/>
            </a:pPr>
            <a:r>
              <a:rPr lang="en-US" sz="1400" dirty="0" smtClean="0">
                <a:latin typeface="Calibri" pitchFamily="34" charset="0"/>
                <a:cs typeface="Times New Roman" pitchFamily="18" charset="0"/>
              </a:rPr>
              <a:t>-</a:t>
            </a:r>
            <a:r>
              <a:rPr lang="ru-RU" sz="1400" dirty="0" err="1" smtClean="0">
                <a:latin typeface="Calibri" pitchFamily="34" charset="0"/>
                <a:cs typeface="Times New Roman" pitchFamily="18" charset="0"/>
              </a:rPr>
              <a:t>меристемных</a:t>
            </a:r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 растений картофеля в пробирках;</a:t>
            </a:r>
            <a:endParaRPr lang="en-US" sz="1400" dirty="0" smtClean="0">
              <a:latin typeface="Calibri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1400" dirty="0" smtClean="0">
                <a:latin typeface="Calibri" pitchFamily="34" charset="0"/>
                <a:cs typeface="Times New Roman" pitchFamily="18" charset="0"/>
              </a:rPr>
              <a:t>- </a:t>
            </a:r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семян тимофеевки луговой (элита, </a:t>
            </a:r>
            <a:r>
              <a:rPr lang="ru-RU" sz="1400" dirty="0" err="1" smtClean="0">
                <a:latin typeface="Calibri" pitchFamily="34" charset="0"/>
                <a:cs typeface="Times New Roman" pitchFamily="18" charset="0"/>
              </a:rPr>
              <a:t>супер</a:t>
            </a:r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 элита)</a:t>
            </a:r>
            <a:r>
              <a:rPr lang="en-US" sz="1400" dirty="0" smtClean="0">
                <a:latin typeface="Calibri" pitchFamily="34" charset="0"/>
                <a:cs typeface="Times New Roman" pitchFamily="18" charset="0"/>
              </a:rPr>
              <a:t>;</a:t>
            </a:r>
            <a:endParaRPr lang="ru-RU" sz="1400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- семян огурцов независимо от репродукции;</a:t>
            </a:r>
          </a:p>
          <a:p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- семян томатов независимо от репродукции;</a:t>
            </a:r>
          </a:p>
          <a:p>
            <a:pPr algn="ctr">
              <a:defRPr/>
            </a:pPr>
            <a:endParaRPr lang="ru-RU" sz="1400" b="1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1400" b="1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1400" b="1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174171" y="6183086"/>
            <a:ext cx="9601199" cy="522514"/>
          </a:xfrm>
          <a:prstGeom prst="roundRect">
            <a:avLst>
              <a:gd name="adj" fmla="val 16667"/>
            </a:avLst>
          </a:prstGeom>
          <a:ln w="44450" cmpd="dbl"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lnSpc>
                <a:spcPct val="80000"/>
              </a:lnSpc>
              <a:defRPr/>
            </a:pPr>
            <a:r>
              <a:rPr lang="ru-RU" sz="13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Контроль: 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оказатель 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выполнение заявленных для субсидирования плановых посевных площадей, засеваемых приобретенными семенами, результат - сохранение общей посевной площади сельскохозяйственных культур</a:t>
            </a:r>
          </a:p>
          <a:p>
            <a:pPr algn="ctr">
              <a:defRPr/>
            </a:pPr>
            <a:endParaRPr lang="ru-RU" sz="1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одним скругленным углом 8"/>
          <p:cNvSpPr/>
          <p:nvPr/>
        </p:nvSpPr>
        <p:spPr>
          <a:xfrm>
            <a:off x="221209" y="467832"/>
            <a:ext cx="3702206" cy="459171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20</a:t>
            </a:r>
            <a:r>
              <a:rPr lang="en-US" sz="1400" b="1" dirty="0" smtClean="0"/>
              <a:t>21</a:t>
            </a:r>
            <a:r>
              <a:rPr lang="ru-RU" sz="1400" b="1" dirty="0" smtClean="0"/>
              <a:t> году – 17,0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</a:t>
            </a:r>
            <a:endParaRPr lang="ru-RU" sz="14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104815"/>
              </p:ext>
            </p:extLst>
          </p:nvPr>
        </p:nvGraphicFramePr>
        <p:xfrm>
          <a:off x="180753" y="3264196"/>
          <a:ext cx="5645889" cy="2893822"/>
        </p:xfrm>
        <a:graphic>
          <a:graphicData uri="http://schemas.openxmlformats.org/drawingml/2006/table">
            <a:tbl>
              <a:tblPr/>
              <a:tblGrid>
                <a:gridCol w="40250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208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3110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latin typeface="Calibri"/>
                          <a:ea typeface="Calibri"/>
                          <a:cs typeface="Times New Roman"/>
                        </a:rPr>
                        <a:t>Ставки субсидий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8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latin typeface="Calibri"/>
                          <a:ea typeface="Calibri"/>
                          <a:cs typeface="Times New Roman"/>
                        </a:rPr>
                        <a:t>Сельскохозяйственная культура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latin typeface="Calibri"/>
                          <a:ea typeface="Calibri"/>
                          <a:cs typeface="Times New Roman"/>
                        </a:rPr>
                        <a:t> Ставка, руб./ га  (кв.м*)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32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 smtClean="0">
                          <a:latin typeface="Calibri"/>
                          <a:ea typeface="Calibri"/>
                          <a:cs typeface="Times New Roman"/>
                        </a:rPr>
                        <a:t>Миниклубни</a:t>
                      </a: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картофеля </a:t>
                      </a: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220,0 </a:t>
                      </a:r>
                      <a:r>
                        <a:rPr lang="ru-RU" sz="1000" dirty="0" err="1" smtClean="0">
                          <a:latin typeface="Calibri"/>
                          <a:ea typeface="Calibri"/>
                          <a:cs typeface="Times New Roman"/>
                        </a:rPr>
                        <a:t>руб</a:t>
                      </a: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/кв.м*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03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Меристемные растения картофеля в пробирках </a:t>
                      </a: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1900 </a:t>
                      </a:r>
                      <a:r>
                        <a:rPr lang="ru-RU" sz="1000" dirty="0" err="1" smtClean="0">
                          <a:latin typeface="Calibri"/>
                          <a:ea typeface="Calibri"/>
                          <a:cs typeface="Times New Roman"/>
                        </a:rPr>
                        <a:t>руб</a:t>
                      </a: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/кв.м*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1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Тимофеевка луговая (элита, супер элита), высеянная в чистом виде</a:t>
                      </a: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500 </a:t>
                      </a:r>
                      <a:r>
                        <a:rPr lang="ru-RU" sz="1000" dirty="0" err="1" smtClean="0">
                          <a:latin typeface="Calibri"/>
                          <a:ea typeface="Calibri"/>
                          <a:cs typeface="Times New Roman"/>
                        </a:rPr>
                        <a:t>руб</a:t>
                      </a: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/га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68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Огурцы в защищенном грунте (независимо от репродукции и от </a:t>
                      </a:r>
                      <a:r>
                        <a:rPr lang="ru-RU" sz="1000" dirty="0" err="1">
                          <a:latin typeface="Calibri"/>
                          <a:ea typeface="Calibri"/>
                          <a:cs typeface="Times New Roman"/>
                        </a:rPr>
                        <a:t>культооборота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) </a:t>
                      </a: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8 </a:t>
                      </a:r>
                      <a:r>
                        <a:rPr lang="ru-RU" sz="1000" dirty="0" err="1">
                          <a:latin typeface="Calibri"/>
                          <a:ea typeface="Calibri"/>
                          <a:cs typeface="Times New Roman"/>
                        </a:rPr>
                        <a:t>руб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/кв.м* </a:t>
                      </a: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68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Томаты в защищенном грунте (независимо от репродукции и от </a:t>
                      </a:r>
                      <a:r>
                        <a:rPr lang="ru-RU" sz="1000" dirty="0" err="1">
                          <a:latin typeface="Calibri"/>
                          <a:ea typeface="Calibri"/>
                          <a:cs typeface="Times New Roman"/>
                        </a:rPr>
                        <a:t>культооборота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) </a:t>
                      </a: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8 </a:t>
                      </a:r>
                      <a:r>
                        <a:rPr lang="ru-RU" sz="1000" dirty="0" err="1">
                          <a:latin typeface="Calibri"/>
                          <a:ea typeface="Calibri"/>
                          <a:cs typeface="Times New Roman"/>
                        </a:rPr>
                        <a:t>руб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/кв.м*</a:t>
                      </a: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3298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*Новое в 2021 году: </a:t>
                      </a: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Семена лука на зелень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200 </a:t>
                      </a:r>
                      <a:r>
                        <a:rPr lang="ru-RU" sz="1000" dirty="0" err="1" smtClean="0">
                          <a:latin typeface="Calibri"/>
                          <a:ea typeface="Calibri"/>
                          <a:cs typeface="Times New Roman"/>
                        </a:rPr>
                        <a:t>руб</a:t>
                      </a: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/кв.м*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8" marR="6358" marT="63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Прямоугольник с одним скругленным углом 13"/>
          <p:cNvSpPr/>
          <p:nvPr/>
        </p:nvSpPr>
        <p:spPr>
          <a:xfrm>
            <a:off x="174678" y="1017181"/>
            <a:ext cx="9579427" cy="1698171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charset="0"/>
              <a:buChar char="•"/>
            </a:pPr>
            <a:r>
              <a:rPr lang="ru-RU" sz="1500" b="1" dirty="0" smtClean="0">
                <a:solidFill>
                  <a:srgbClr val="FF0000"/>
                </a:solidFill>
              </a:rPr>
              <a:t>Новое в 2021 году</a:t>
            </a:r>
            <a:r>
              <a:rPr lang="ru-RU" sz="1500" b="1" dirty="0" smtClean="0"/>
              <a:t>: </a:t>
            </a:r>
          </a:p>
          <a:p>
            <a:pPr algn="ctr">
              <a:buFont typeface="Arial" charset="0"/>
              <a:buChar char="•"/>
            </a:pPr>
            <a:r>
              <a:rPr lang="ru-RU" sz="1400" b="1" dirty="0" smtClean="0"/>
              <a:t>Исключено из данной субсидии приобретение семян зерновых и зернобобовых культур первой репродукции, питомников размножения зерновых и зернобобовых культур, многолетних злаковых и бобовых трав первой репродукции, картофеля первой репродукции, моркови, свеклы, капусты, рапса, рассады капусты в связи с их субсидированием в рамках проведения комплекса </a:t>
            </a:r>
            <a:r>
              <a:rPr lang="ru-RU" sz="1400" b="1" dirty="0" err="1" smtClean="0"/>
              <a:t>агротехнологических</a:t>
            </a:r>
            <a:r>
              <a:rPr lang="ru-RU" sz="1400" b="1" dirty="0" smtClean="0"/>
              <a:t> работ. </a:t>
            </a:r>
          </a:p>
          <a:p>
            <a:pPr algn="ctr">
              <a:buFont typeface="Arial" charset="0"/>
              <a:buChar char="•"/>
            </a:pPr>
            <a:r>
              <a:rPr lang="ru-RU" sz="1400" b="1" dirty="0" smtClean="0"/>
              <a:t>расходование средств осуществляется на приобретение семян по видам сельскохозяйственных культур в объёмах в соответствии с расчетом размера субсидии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4027713" y="141514"/>
            <a:ext cx="5697311" cy="3156857"/>
          </a:xfrm>
          <a:prstGeom prst="roundRect">
            <a:avLst>
              <a:gd name="adj" fmla="val 16667"/>
            </a:avLst>
          </a:prstGeom>
          <a:ln w="44450" cmpd="dbl"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Субсидии предоставляются по </a:t>
            </a:r>
            <a:r>
              <a:rPr lang="ru-RU" sz="1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трем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направлениям:</a:t>
            </a:r>
          </a:p>
          <a:p>
            <a:pPr algn="ctr">
              <a:buFontTx/>
              <a:buChar char="-"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на производство мяса </a:t>
            </a:r>
            <a:r>
              <a:rPr lang="ru-RU" sz="1300" b="1" dirty="0" smtClean="0">
                <a:solidFill>
                  <a:srgbClr val="9B3937"/>
                </a:solidFill>
                <a:latin typeface="Times New Roman" pitchFamily="18" charset="0"/>
                <a:cs typeface="Times New Roman" pitchFamily="18" charset="0"/>
              </a:rPr>
              <a:t>крупного рогатого скота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(молодняк КРС) </a:t>
            </a:r>
          </a:p>
          <a:p>
            <a:pPr algn="ctr">
              <a:buFontTx/>
              <a:buChar char="-"/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на производство мяса  </a:t>
            </a:r>
            <a:r>
              <a:rPr lang="ru-RU" sz="1300" b="1" dirty="0" smtClean="0">
                <a:solidFill>
                  <a:srgbClr val="9B3937"/>
                </a:solidFill>
                <a:latin typeface="Times New Roman" pitchFamily="18" charset="0"/>
                <a:cs typeface="Times New Roman" pitchFamily="18" charset="0"/>
              </a:rPr>
              <a:t>молодняка</a:t>
            </a:r>
            <a:r>
              <a:rPr lang="ru-RU" sz="1300" dirty="0" smtClean="0">
                <a:solidFill>
                  <a:srgbClr val="9B393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smtClean="0">
                <a:solidFill>
                  <a:srgbClr val="9B3937"/>
                </a:solidFill>
                <a:latin typeface="Times New Roman" pitchFamily="18" charset="0"/>
                <a:cs typeface="Times New Roman" pitchFamily="18" charset="0"/>
              </a:rPr>
              <a:t>свиней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FontTx/>
              <a:buChar char="-"/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производство 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мяса птицы</a:t>
            </a:r>
          </a:p>
          <a:p>
            <a:pPr algn="ctr">
              <a:defRPr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Субсидии предоставляются 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ежеквартально:</a:t>
            </a:r>
          </a:p>
          <a:p>
            <a:pPr algn="ctr">
              <a:defRPr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по ставке 20 рублей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за 1 килограмм живого веса молодняка КРС</a:t>
            </a:r>
          </a:p>
          <a:p>
            <a:pPr algn="ctr">
              <a:defRPr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по ставке 12 рублей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за 1 килограмм живого веса молодняка свиней</a:t>
            </a:r>
          </a:p>
          <a:p>
            <a:pPr algn="ctr">
              <a:defRPr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по ставке 1,4 рубля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за 1 килограмм живого веса птицы</a:t>
            </a:r>
          </a:p>
          <a:p>
            <a:pPr algn="ctr"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Условия:</a:t>
            </a:r>
          </a:p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Средний вес одной головы в реализованной на убой (отгруженной на собственный убойный пункт, на собственную переработку) партии должен составлять </a:t>
            </a:r>
          </a:p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не менее 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320 килограмм для молодняка КРС</a:t>
            </a:r>
            <a:endParaRPr lang="ru-RU" sz="13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не менее 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90 килограмм для молодняка свиней</a:t>
            </a:r>
          </a:p>
          <a:p>
            <a:pPr marL="342900" indent="-342900"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для птицы 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 ограничений 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по весу</a:t>
            </a:r>
          </a:p>
          <a:p>
            <a:pPr marL="342900" indent="-342900" algn="ctr">
              <a:buAutoNum type="arabicPeriod"/>
            </a:pPr>
            <a:endPara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7594600" y="6492881"/>
            <a:ext cx="2311400" cy="365125"/>
          </a:xfrm>
        </p:spPr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Прямоугольник с одним скругленным углом 19"/>
          <p:cNvSpPr/>
          <p:nvPr/>
        </p:nvSpPr>
        <p:spPr>
          <a:xfrm>
            <a:off x="413658" y="654505"/>
            <a:ext cx="3135086" cy="717096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2020 году – 160,5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рублей, </a:t>
            </a:r>
          </a:p>
          <a:p>
            <a:pPr algn="ctr"/>
            <a:r>
              <a:rPr lang="ru-RU" sz="1400" b="1" dirty="0" smtClean="0"/>
              <a:t>в 2021 году – 138,2 млн рублей</a:t>
            </a:r>
            <a:endParaRPr lang="ru-RU" sz="1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419978" y="657229"/>
            <a:ext cx="1409699" cy="243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ru-RU" sz="1200" dirty="0"/>
          </a:p>
        </p:txBody>
      </p: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0" y="141514"/>
            <a:ext cx="4001672" cy="424543"/>
          </a:xfrm>
          <a:prstGeom prst="roundRect">
            <a:avLst>
              <a:gd name="adj" fmla="val 16667"/>
            </a:avLst>
          </a:prstGeom>
          <a:noFill/>
          <a:ln>
            <a:noFill/>
            <a:headEnd/>
            <a:tailEnd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Субсидия на производство мяса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17714" y="1545016"/>
            <a:ext cx="3570515" cy="1692771"/>
          </a:xfrm>
          <a:prstGeom prst="rect">
            <a:avLst/>
          </a:prstGeom>
          <a:solidFill>
            <a:schemeClr val="bg1"/>
          </a:solidFill>
          <a:ln>
            <a:solidFill>
              <a:srgbClr val="9B393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ctr"/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Новое в 2021 году</a:t>
            </a: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3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сельхозтоваропроизводителям</a:t>
            </a: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обеспечившим прирост поголовья коров мясного направления в отчетном году, при первичном обращении за предоставлением субсидии будет предоставляться надбавка в размере 60000 рублей за голову прироста.</a:t>
            </a:r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0" y="3911560"/>
            <a:ext cx="3984171" cy="595125"/>
          </a:xfrm>
          <a:prstGeom prst="roundRect">
            <a:avLst>
              <a:gd name="adj" fmla="val 30493"/>
            </a:avLst>
          </a:prstGeom>
          <a:noFill/>
          <a:ln>
            <a:noFill/>
            <a:headEnd/>
            <a:tailEnd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Приобретение коров в ЛПХ </a:t>
            </a:r>
          </a:p>
          <a:p>
            <a:pPr algn="ctr">
              <a:defRPr/>
            </a:pPr>
            <a:r>
              <a:rPr lang="ru-RU" altLang="ru-RU" sz="16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(физ. лица)</a:t>
            </a:r>
          </a:p>
        </p:txBody>
      </p:sp>
      <p:sp>
        <p:nvSpPr>
          <p:cNvPr id="24" name="Прямоугольник с одним скругленным углом 23"/>
          <p:cNvSpPr/>
          <p:nvPr/>
        </p:nvSpPr>
        <p:spPr>
          <a:xfrm>
            <a:off x="315686" y="4898571"/>
            <a:ext cx="3167743" cy="685799"/>
          </a:xfrm>
          <a:prstGeom prst="round1Rect">
            <a:avLst>
              <a:gd name="adj" fmla="val 41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2020 году –  1,05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 </a:t>
            </a:r>
          </a:p>
          <a:p>
            <a:pPr algn="ctr"/>
            <a:r>
              <a:rPr lang="ru-RU" sz="1400" b="1" dirty="0" smtClean="0"/>
              <a:t>в 2021 году – 1,2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</a:t>
            </a:r>
            <a:endParaRPr lang="ru-RU" sz="1400" b="1" dirty="0"/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4005944" y="3516086"/>
            <a:ext cx="5704114" cy="3178627"/>
          </a:xfrm>
          <a:prstGeom prst="roundRect">
            <a:avLst>
              <a:gd name="adj" fmla="val 16667"/>
            </a:avLst>
          </a:prstGeom>
          <a:ln w="44450" cmpd="dbl">
            <a:solidFill>
              <a:srgbClr val="FFFF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endParaRPr lang="ru-RU" sz="1400" b="1" dirty="0" smtClean="0"/>
          </a:p>
          <a:p>
            <a:pPr algn="ctr">
              <a:defRPr/>
            </a:pPr>
            <a:endParaRPr lang="ru-RU" sz="500" b="1" dirty="0" smtClean="0"/>
          </a:p>
          <a:p>
            <a:pPr algn="ctr">
              <a:defRPr/>
            </a:pPr>
            <a:r>
              <a:rPr lang="ru-RU" sz="1500" b="1" dirty="0" smtClean="0"/>
              <a:t>на возмещение части затрат на приобретение коров личными подсобными хозяйствами </a:t>
            </a:r>
          </a:p>
          <a:p>
            <a:pPr algn="ctr">
              <a:defRPr/>
            </a:pPr>
            <a:endParaRPr lang="ru-RU" sz="300" b="1" dirty="0" smtClean="0"/>
          </a:p>
          <a:p>
            <a:pPr algn="ctr">
              <a:defRPr/>
            </a:pPr>
            <a:r>
              <a:rPr lang="ru-RU" sz="1500" b="1" dirty="0" smtClean="0"/>
              <a:t>Ставки: </a:t>
            </a:r>
            <a:r>
              <a:rPr lang="ru-RU" sz="1500" dirty="0" smtClean="0">
                <a:cs typeface="Times New Roman" pitchFamily="18" charset="0"/>
              </a:rPr>
              <a:t>не более  50 тыс. рублей на покупку 1 коровы и при условии, что возраст коровы не превышает 4-х лет на момент ее приобретения, но не более 99 % от фактически произведенных затрат.</a:t>
            </a:r>
          </a:p>
          <a:p>
            <a:pPr algn="ctr">
              <a:defRPr/>
            </a:pPr>
            <a:endParaRPr lang="ru-RU" sz="300" b="1" dirty="0" smtClean="0"/>
          </a:p>
          <a:p>
            <a:pPr algn="ctr">
              <a:defRPr/>
            </a:pPr>
            <a:r>
              <a:rPr lang="ru-RU" sz="1500" b="1" dirty="0" smtClean="0"/>
              <a:t>Условия</a:t>
            </a:r>
            <a:r>
              <a:rPr lang="ru-RU" sz="1500" dirty="0" smtClean="0">
                <a:cs typeface="Times New Roman" pitchFamily="18" charset="0"/>
              </a:rPr>
              <a:t>: сохранение, увеличение поголовья коров.</a:t>
            </a:r>
          </a:p>
          <a:p>
            <a:pPr algn="ctr">
              <a:defRPr/>
            </a:pPr>
            <a:endParaRPr lang="ru-RU" sz="300" dirty="0" smtClean="0">
              <a:cs typeface="Times New Roman" pitchFamily="18" charset="0"/>
            </a:endParaRPr>
          </a:p>
          <a:p>
            <a:pPr algn="ctr"/>
            <a:r>
              <a:rPr lang="ru-RU" sz="1500" b="1" dirty="0" smtClean="0">
                <a:cs typeface="Times New Roman" pitchFamily="18" charset="0"/>
              </a:rPr>
              <a:t>Контроль: </a:t>
            </a:r>
            <a:r>
              <a:rPr lang="ru-RU" sz="1500" dirty="0" smtClean="0">
                <a:cs typeface="Times New Roman" pitchFamily="18" charset="0"/>
              </a:rPr>
              <a:t>выполнение результата предоставления субсидии (содержание коровы в течении 3-х лет) </a:t>
            </a:r>
            <a:endParaRPr lang="ru-RU" sz="1500" b="1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39533" y="132608"/>
            <a:ext cx="9567993" cy="50964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cmpd="dbl"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Субсидии на возмещение части затрат на строительство, реконструкцию, модернизацию объектов АПК</a:t>
            </a:r>
          </a:p>
        </p:txBody>
      </p:sp>
      <p:sp>
        <p:nvSpPr>
          <p:cNvPr id="4" name="Прямоугольник с одним скругленным углом 3"/>
          <p:cNvSpPr/>
          <p:nvPr/>
        </p:nvSpPr>
        <p:spPr>
          <a:xfrm>
            <a:off x="2038917" y="718710"/>
            <a:ext cx="5214258" cy="323281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2020 году – 183,8 </a:t>
            </a:r>
            <a:r>
              <a:rPr lang="ru-RU" sz="1400" b="1" dirty="0" err="1" smtClean="0"/>
              <a:t>млн</a:t>
            </a:r>
            <a:r>
              <a:rPr lang="ru-RU" sz="1400" b="1" dirty="0" smtClean="0"/>
              <a:t> рублей,   в 2021 году – 104 млн рублей</a:t>
            </a:r>
            <a:endParaRPr lang="ru-RU" sz="1400" b="1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11650" y="1080539"/>
            <a:ext cx="3318359" cy="439918"/>
          </a:xfrm>
          <a:prstGeom prst="roundRect">
            <a:avLst>
              <a:gd name="adj" fmla="val 25556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Растениеводство</a:t>
            </a: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(включая переработку)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774557" y="1067176"/>
            <a:ext cx="2860158" cy="43201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Молочное скотоводство  (включая переработку</a:t>
            </a:r>
            <a: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932427" y="1053747"/>
            <a:ext cx="2764465" cy="445444"/>
          </a:xfrm>
          <a:prstGeom prst="roundRect">
            <a:avLst>
              <a:gd name="adj" fmla="val 31768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 sz="1400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Мясное животноводство (включая переработку)</a:t>
            </a:r>
            <a: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27591" y="1765005"/>
            <a:ext cx="3583172" cy="4954772"/>
          </a:xfrm>
          <a:prstGeom prst="roundRect">
            <a:avLst>
              <a:gd name="adj" fmla="val 12740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endParaRPr lang="ru-RU" sz="1200" dirty="0" smtClean="0"/>
          </a:p>
          <a:p>
            <a:r>
              <a:rPr lang="ru-RU" sz="1150" dirty="0" smtClean="0"/>
              <a:t>-</a:t>
            </a:r>
            <a:r>
              <a:rPr lang="en-US" sz="1150" dirty="0" smtClean="0"/>
              <a:t> </a:t>
            </a:r>
            <a:r>
              <a:rPr lang="ru-RU" sz="1150" dirty="0" smtClean="0"/>
              <a:t> строительство (реконструкция, модернизация) производственных зданий </a:t>
            </a:r>
            <a:r>
              <a:rPr lang="ru-RU" sz="1150" b="1" dirty="0" smtClean="0"/>
              <a:t>для овощеводства открытого грунта </a:t>
            </a:r>
            <a:r>
              <a:rPr lang="ru-RU" sz="1150" dirty="0" smtClean="0"/>
              <a:t>- 50% фактически </a:t>
            </a:r>
            <a:r>
              <a:rPr lang="en-US" sz="1150" dirty="0" smtClean="0"/>
              <a:t> </a:t>
            </a:r>
            <a:r>
              <a:rPr lang="ru-RU" sz="1150" dirty="0" smtClean="0"/>
              <a:t>произведенных затрат</a:t>
            </a:r>
            <a:r>
              <a:rPr lang="en-US" sz="1150" dirty="0" smtClean="0"/>
              <a:t>;</a:t>
            </a:r>
            <a:endParaRPr lang="ru-RU" sz="1150" dirty="0" smtClean="0"/>
          </a:p>
          <a:p>
            <a:pPr>
              <a:buFontTx/>
              <a:buChar char="-"/>
            </a:pPr>
            <a:r>
              <a:rPr lang="ru-RU" sz="1150" dirty="0" smtClean="0"/>
              <a:t> </a:t>
            </a:r>
            <a:r>
              <a:rPr lang="en-US" sz="1150" dirty="0" smtClean="0"/>
              <a:t> </a:t>
            </a:r>
            <a:r>
              <a:rPr lang="ru-RU" sz="1150" dirty="0" smtClean="0"/>
              <a:t>строительство (реконструкция, модернизация) производственных зданий </a:t>
            </a:r>
            <a:r>
              <a:rPr lang="ru-RU" sz="1150" b="1" dirty="0" smtClean="0"/>
              <a:t>по хранению и (или) обработке и (или) производству зерна (семян)</a:t>
            </a:r>
            <a:r>
              <a:rPr lang="ru-RU" sz="1150" dirty="0" smtClean="0"/>
              <a:t> - 50% фактически произведенных затрат</a:t>
            </a:r>
            <a:r>
              <a:rPr lang="en-US" sz="1150" dirty="0" smtClean="0"/>
              <a:t>;</a:t>
            </a:r>
          </a:p>
          <a:p>
            <a:pPr>
              <a:buFontTx/>
              <a:buChar char="-"/>
            </a:pPr>
            <a:r>
              <a:rPr lang="en-US" sz="1150" dirty="0" smtClean="0"/>
              <a:t> </a:t>
            </a:r>
            <a:r>
              <a:rPr lang="ru-RU" sz="1150" dirty="0" smtClean="0"/>
              <a:t> строительство (реконструкция, модернизация) объектов производства и (или) </a:t>
            </a:r>
            <a:r>
              <a:rPr lang="ru-RU" sz="1150" b="1" dirty="0" smtClean="0"/>
              <a:t>переработки льна</a:t>
            </a:r>
            <a:r>
              <a:rPr lang="ru-RU" sz="1150" dirty="0" smtClean="0"/>
              <a:t>, иных объектов производственного назначения для дальнейшего использования в качестве объектов производства и (или) переработки льна - 80% фактически произведенных затрат; </a:t>
            </a:r>
            <a:endParaRPr lang="en-US" sz="1150" dirty="0" smtClean="0"/>
          </a:p>
          <a:p>
            <a:pPr>
              <a:buFontTx/>
              <a:buChar char="-"/>
            </a:pPr>
            <a:r>
              <a:rPr lang="ru-RU" sz="1150" dirty="0" smtClean="0"/>
              <a:t>  строительство (реконструкция, модернизация) производственных зданий </a:t>
            </a:r>
            <a:r>
              <a:rPr lang="ru-RU" sz="1150" b="1" dirty="0" smtClean="0"/>
              <a:t>для кормопроизводства  - </a:t>
            </a:r>
            <a:r>
              <a:rPr lang="ru-RU" sz="1150" dirty="0" smtClean="0"/>
              <a:t>50% фактически произведенных затрат</a:t>
            </a:r>
            <a:r>
              <a:rPr lang="en-US" sz="1150" dirty="0" smtClean="0"/>
              <a:t>;</a:t>
            </a:r>
            <a:endParaRPr lang="ru-RU" sz="1150" dirty="0" smtClean="0"/>
          </a:p>
          <a:p>
            <a:pPr>
              <a:buFontTx/>
              <a:buChar char="-"/>
            </a:pPr>
            <a:r>
              <a:rPr lang="en-US" sz="1150" dirty="0" smtClean="0"/>
              <a:t> </a:t>
            </a:r>
            <a:r>
              <a:rPr lang="ru-RU" sz="1150" dirty="0" smtClean="0"/>
              <a:t> строительство (реконструкция, модернизация) производственных зданий </a:t>
            </a:r>
            <a:r>
              <a:rPr lang="ru-RU" sz="1150" b="1" dirty="0" smtClean="0"/>
              <a:t>для овощеводства защищенного грунта</a:t>
            </a:r>
            <a:r>
              <a:rPr lang="ru-RU" sz="1150" dirty="0" smtClean="0"/>
              <a:t>, </a:t>
            </a:r>
            <a:r>
              <a:rPr lang="ru-RU" sz="1150" b="1" dirty="0" smtClean="0"/>
              <a:t>объектов по хранению или хранению и переработке сельскохозяйственной продукции, силосных траншей </a:t>
            </a:r>
            <a:r>
              <a:rPr lang="ru-RU" sz="1150" dirty="0" smtClean="0"/>
              <a:t>– 50% затрат. *</a:t>
            </a:r>
            <a:r>
              <a:rPr lang="ru-RU" sz="1150" b="1" dirty="0" smtClean="0">
                <a:solidFill>
                  <a:srgbClr val="FF0000"/>
                </a:solidFill>
              </a:rPr>
              <a:t>Изменения в 2021 году</a:t>
            </a:r>
            <a:r>
              <a:rPr lang="ru-RU" sz="1150" dirty="0" smtClean="0"/>
              <a:t>: при строительстве теплиц площадью до 3 га - 30% фактически произведенных затрат, свыше 3 га – 10%</a:t>
            </a:r>
          </a:p>
          <a:p>
            <a:endParaRPr lang="ru-RU" sz="1200" dirty="0" smtClean="0"/>
          </a:p>
          <a:p>
            <a:endParaRPr lang="ru-RU" sz="1200" dirty="0" smtClean="0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817087" y="1765005"/>
            <a:ext cx="2945219" cy="4965403"/>
          </a:xfrm>
          <a:prstGeom prst="roundRect">
            <a:avLst>
              <a:gd name="adj" fmla="val 15303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1200" dirty="0" smtClean="0"/>
              <a:t>-  строительство (реконструкция, модернизация) производственных зданий </a:t>
            </a:r>
            <a:r>
              <a:rPr lang="ru-RU" sz="1200" b="1" dirty="0" smtClean="0"/>
              <a:t>для молочного направления скотоводства с беспривязной системой </a:t>
            </a:r>
            <a:r>
              <a:rPr lang="ru-RU" sz="1200" dirty="0" smtClean="0"/>
              <a:t>содержания - 30% фактически произведенных затрат</a:t>
            </a:r>
            <a:r>
              <a:rPr lang="en-US" sz="1200" dirty="0" smtClean="0"/>
              <a:t>;</a:t>
            </a:r>
            <a:endParaRPr lang="ru-RU" sz="1200" dirty="0" smtClean="0"/>
          </a:p>
          <a:p>
            <a:pPr>
              <a:buFontTx/>
              <a:buChar char="-"/>
            </a:pPr>
            <a:r>
              <a:rPr lang="en-US" sz="1200" dirty="0" smtClean="0"/>
              <a:t> </a:t>
            </a:r>
            <a:r>
              <a:rPr lang="ru-RU" sz="1200" dirty="0" smtClean="0"/>
              <a:t> строительство производственных зданий </a:t>
            </a:r>
            <a:r>
              <a:rPr lang="ru-RU" sz="1200" b="1" dirty="0" smtClean="0"/>
              <a:t>для молочного направления скотоводства с привязной системой содержания</a:t>
            </a:r>
            <a:r>
              <a:rPr lang="ru-RU" sz="1200" dirty="0" smtClean="0"/>
              <a:t> - 50% фактически произведенных затрат, но не более 50000 рублей на одно </a:t>
            </a:r>
            <a:r>
              <a:rPr lang="ru-RU" sz="1200" dirty="0" err="1" smtClean="0"/>
              <a:t>ското-место</a:t>
            </a:r>
            <a:r>
              <a:rPr lang="en-US" sz="1200" dirty="0" smtClean="0"/>
              <a:t>;</a:t>
            </a:r>
            <a:endParaRPr lang="ru-RU" sz="1200" dirty="0" smtClean="0"/>
          </a:p>
          <a:p>
            <a:r>
              <a:rPr lang="ru-RU" sz="1200" dirty="0" smtClean="0"/>
              <a:t>-</a:t>
            </a:r>
            <a:r>
              <a:rPr lang="en-US" sz="1200" dirty="0" smtClean="0"/>
              <a:t> </a:t>
            </a:r>
            <a:r>
              <a:rPr lang="ru-RU" sz="1200" dirty="0" smtClean="0"/>
              <a:t> реконструкция (модернизация) производственных зданий </a:t>
            </a:r>
            <a:r>
              <a:rPr lang="ru-RU" sz="1200" b="1" dirty="0" smtClean="0"/>
              <a:t>для молочного направления скотоводства с привязной системой содержания </a:t>
            </a:r>
            <a:r>
              <a:rPr lang="ru-RU" sz="1200" dirty="0" smtClean="0"/>
              <a:t>- 50% фактически произведенных затрат, но не более 35000 рублей на одно </a:t>
            </a:r>
            <a:r>
              <a:rPr lang="ru-RU" sz="1200" dirty="0" err="1" smtClean="0"/>
              <a:t>ското-место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-</a:t>
            </a:r>
            <a:r>
              <a:rPr lang="ru-RU" sz="1200" dirty="0" smtClean="0"/>
              <a:t>  строительство (реконструкция, модернизация) производственных зданий </a:t>
            </a:r>
            <a:r>
              <a:rPr lang="ru-RU" sz="1200" b="1" dirty="0" smtClean="0"/>
              <a:t>для переработки молока. *</a:t>
            </a:r>
            <a:r>
              <a:rPr lang="ru-RU" sz="1200" b="1" dirty="0" smtClean="0">
                <a:solidFill>
                  <a:srgbClr val="FF0000"/>
                </a:solidFill>
              </a:rPr>
              <a:t>Изменения в 2021 году </a:t>
            </a:r>
            <a:r>
              <a:rPr lang="ru-RU" sz="1200" dirty="0" smtClean="0"/>
              <a:t>-10% фактически произведенных затрат</a:t>
            </a:r>
          </a:p>
          <a:p>
            <a:endParaRPr lang="ru-RU" sz="1200" dirty="0" smtClean="0"/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6911163" y="1775637"/>
            <a:ext cx="2860158" cy="4887435"/>
          </a:xfrm>
          <a:prstGeom prst="roundRect">
            <a:avLst>
              <a:gd name="adj" fmla="val 16768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ru-RU" sz="1200" dirty="0" smtClean="0"/>
              <a:t>-  строительство (реконструкция, модернизация) производственных зданий </a:t>
            </a:r>
            <a:r>
              <a:rPr lang="ru-RU" sz="1200" b="1" dirty="0" smtClean="0"/>
              <a:t>для свиноводства </a:t>
            </a:r>
            <a:r>
              <a:rPr lang="ru-RU" sz="1200" dirty="0" smtClean="0"/>
              <a:t>- 50% фактически произведенных затрат </a:t>
            </a:r>
          </a:p>
          <a:p>
            <a:endParaRPr lang="ru-RU" sz="1200" dirty="0" smtClean="0"/>
          </a:p>
          <a:p>
            <a:r>
              <a:rPr lang="ru-RU" sz="1200" dirty="0" smtClean="0"/>
              <a:t>-  строительство (реконструкция, модернизация) производственных зданий </a:t>
            </a:r>
            <a:r>
              <a:rPr lang="ru-RU" sz="1200" b="1" dirty="0" smtClean="0"/>
              <a:t>для мясного направления скотоводства - </a:t>
            </a:r>
            <a:r>
              <a:rPr lang="ru-RU" sz="1200" dirty="0" smtClean="0"/>
              <a:t>50% фактически произведенных затрат </a:t>
            </a:r>
          </a:p>
          <a:p>
            <a:endParaRPr lang="ru-RU" sz="1200" dirty="0" smtClean="0"/>
          </a:p>
          <a:p>
            <a:r>
              <a:rPr lang="ru-RU" sz="1200" dirty="0" smtClean="0"/>
              <a:t>-   строительство (реконструкция, модернизация) производственных зданий </a:t>
            </a:r>
            <a:r>
              <a:rPr lang="ru-RU" sz="1200" b="1" dirty="0" smtClean="0"/>
              <a:t>для птицеводства </a:t>
            </a:r>
            <a:r>
              <a:rPr lang="ru-RU" sz="1200" dirty="0" smtClean="0"/>
              <a:t> - 50% фактически произведенных затрат </a:t>
            </a:r>
          </a:p>
          <a:p>
            <a:endParaRPr lang="ru-RU" sz="1200" dirty="0" smtClean="0"/>
          </a:p>
          <a:p>
            <a:pPr>
              <a:buFontTx/>
              <a:buChar char="-"/>
            </a:pPr>
            <a:r>
              <a:rPr lang="ru-RU" sz="1200" dirty="0" smtClean="0"/>
              <a:t>  строительство (реконструкция, модернизация) производственных зданий </a:t>
            </a:r>
            <a:r>
              <a:rPr lang="ru-RU" sz="1200" b="1" dirty="0" smtClean="0"/>
              <a:t>для овцеводства </a:t>
            </a:r>
            <a:r>
              <a:rPr lang="ru-RU" sz="1200" dirty="0" smtClean="0"/>
              <a:t>- 50% фактически произведенных затрат </a:t>
            </a:r>
            <a:endParaRPr lang="en-US" sz="1200" dirty="0" smtClean="0"/>
          </a:p>
          <a:p>
            <a:pPr>
              <a:buFontTx/>
              <a:buChar char="-"/>
            </a:pPr>
            <a:endParaRPr lang="en-US" sz="1200" dirty="0" smtClean="0"/>
          </a:p>
          <a:p>
            <a:pPr>
              <a:buFontTx/>
              <a:buChar char="-"/>
            </a:pPr>
            <a:r>
              <a:rPr lang="ru-RU" sz="1200" dirty="0" smtClean="0"/>
              <a:t>  </a:t>
            </a:r>
            <a:r>
              <a:rPr lang="en-US" sz="1200" dirty="0" smtClean="0"/>
              <a:t> </a:t>
            </a:r>
            <a:r>
              <a:rPr lang="ru-RU" sz="1200" dirty="0" smtClean="0"/>
              <a:t>строительство (реконструкция, модернизация) производственных зданий </a:t>
            </a:r>
            <a:r>
              <a:rPr lang="ru-RU" sz="1200" b="1" dirty="0" smtClean="0"/>
              <a:t>для убоя</a:t>
            </a:r>
            <a:r>
              <a:rPr lang="ru-RU" sz="1200" dirty="0" smtClean="0"/>
              <a:t> - 50% фактически произведенных затрат</a:t>
            </a:r>
          </a:p>
          <a:p>
            <a:pPr>
              <a:buFontTx/>
              <a:buChar char="-"/>
            </a:pPr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</p:txBody>
      </p:sp>
      <p:sp>
        <p:nvSpPr>
          <p:cNvPr id="11" name="Стрелка вправо с вырезом 10"/>
          <p:cNvSpPr/>
          <p:nvPr/>
        </p:nvSpPr>
        <p:spPr>
          <a:xfrm rot="5400000">
            <a:off x="1757725" y="1549009"/>
            <a:ext cx="212649" cy="176824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 rot="5400000">
            <a:off x="5170774" y="1538375"/>
            <a:ext cx="212649" cy="176824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Стрелка вправо с вырезом 12"/>
          <p:cNvSpPr/>
          <p:nvPr/>
        </p:nvSpPr>
        <p:spPr>
          <a:xfrm rot="5400000">
            <a:off x="8232951" y="1517116"/>
            <a:ext cx="212649" cy="176824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91183" y="1095962"/>
            <a:ext cx="9721080" cy="5762038"/>
          </a:xfrm>
          <a:prstGeom prst="roundRect">
            <a:avLst>
              <a:gd name="adj" fmla="val 16667"/>
            </a:avLst>
          </a:prstGeom>
          <a:ln w="44450" cmpd="dbl">
            <a:solidFill>
              <a:srgbClr val="009A46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lnSpc>
                <a:spcPct val="80000"/>
              </a:lnSpc>
            </a:pPr>
            <a:r>
              <a:rPr lang="ru-RU" sz="1500" b="1" dirty="0" smtClean="0"/>
              <a:t>В 2020 году включены в сводный реестр затраты на приобретение  409 единиц техники, машин и оборудования, из которых:</a:t>
            </a:r>
          </a:p>
          <a:p>
            <a:pPr algn="ctr">
              <a:lnSpc>
                <a:spcPct val="80000"/>
              </a:lnSpc>
            </a:pPr>
            <a:endParaRPr lang="ru-RU" sz="1500" b="1" dirty="0" smtClean="0"/>
          </a:p>
          <a:p>
            <a:pPr algn="ctr">
              <a:lnSpc>
                <a:spcPct val="80000"/>
              </a:lnSpc>
              <a:buFontTx/>
              <a:buChar char="-"/>
            </a:pPr>
            <a:r>
              <a:rPr lang="ru-RU" sz="1500" b="1" dirty="0" smtClean="0"/>
              <a:t> в 2020 году возмещены затраты на приобретение 158 единиц;</a:t>
            </a:r>
          </a:p>
          <a:p>
            <a:pPr algn="ctr">
              <a:lnSpc>
                <a:spcPct val="80000"/>
              </a:lnSpc>
              <a:buFontTx/>
              <a:buChar char="-"/>
            </a:pPr>
            <a:r>
              <a:rPr lang="ru-RU" sz="1500" b="1" dirty="0" smtClean="0"/>
              <a:t> в 2021 году планируются к возмещению затраты на приобретение 251 единиц.</a:t>
            </a:r>
          </a:p>
          <a:p>
            <a:pPr algn="ctr"/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>
                <a:solidFill>
                  <a:srgbClr val="FF0000"/>
                </a:solidFill>
              </a:rPr>
              <a:t>*Новое в</a:t>
            </a:r>
            <a:r>
              <a:rPr lang="ru-RU" sz="1500" dirty="0" smtClean="0"/>
              <a:t> </a:t>
            </a:r>
            <a:r>
              <a:rPr lang="ru-RU" sz="1500" dirty="0" smtClean="0">
                <a:solidFill>
                  <a:srgbClr val="FF0000"/>
                </a:solidFill>
              </a:rPr>
              <a:t>2021 году</a:t>
            </a:r>
            <a:r>
              <a:rPr lang="ru-RU" sz="1500" dirty="0" smtClean="0"/>
              <a:t>: предлагается предусмотреть финансирование </a:t>
            </a:r>
          </a:p>
          <a:p>
            <a:pPr algn="ctr">
              <a:tabLst>
                <a:tab pos="358775" algn="l"/>
              </a:tabLst>
            </a:pPr>
            <a:r>
              <a:rPr lang="ru-RU" sz="1500" dirty="0" smtClean="0"/>
              <a:t>новых видов техники, машин и оборудования, приобретенных не ранее 2020 года:</a:t>
            </a:r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endParaRPr lang="ru-RU" sz="1500" b="1" dirty="0" smtClean="0"/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b="1" dirty="0" smtClean="0"/>
              <a:t> 1. Сеялки, посевные агрегаты, посевные комбинации</a:t>
            </a:r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i="1" dirty="0" smtClean="0">
                <a:solidFill>
                  <a:srgbClr val="9B3937"/>
                </a:solidFill>
              </a:rPr>
              <a:t>-в размере </a:t>
            </a:r>
            <a:r>
              <a:rPr lang="ru-RU" sz="1500" b="1" i="1" dirty="0" smtClean="0">
                <a:solidFill>
                  <a:srgbClr val="9B3937"/>
                </a:solidFill>
              </a:rPr>
              <a:t>50% </a:t>
            </a:r>
            <a:r>
              <a:rPr lang="ru-RU" sz="1500" i="1" dirty="0" smtClean="0">
                <a:solidFill>
                  <a:srgbClr val="9B3937"/>
                </a:solidFill>
              </a:rPr>
              <a:t>затрат, но не более 2,5 млн. рублей на 1 единицу</a:t>
            </a:r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endParaRPr lang="ru-RU" sz="1500" i="1" dirty="0" smtClean="0">
              <a:solidFill>
                <a:srgbClr val="9B3937"/>
              </a:solidFill>
            </a:endParaRPr>
          </a:p>
          <a:p>
            <a:pPr marL="515938" indent="-342900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b="1" dirty="0" smtClean="0">
                <a:solidFill>
                  <a:schemeClr val="tx1"/>
                </a:solidFill>
              </a:rPr>
              <a:t>2</a:t>
            </a:r>
            <a:r>
              <a:rPr lang="ru-RU" sz="1500" i="1" dirty="0" smtClean="0">
                <a:solidFill>
                  <a:srgbClr val="9B3937"/>
                </a:solidFill>
              </a:rPr>
              <a:t>. </a:t>
            </a:r>
            <a:r>
              <a:rPr lang="ru-RU" sz="1500" b="1" dirty="0" smtClean="0">
                <a:solidFill>
                  <a:schemeClr val="tx1"/>
                </a:solidFill>
              </a:rPr>
              <a:t>Оборудование капельного полива с растворным узлом (для овощеводства)</a:t>
            </a:r>
          </a:p>
          <a:p>
            <a:pPr marL="515938" indent="-342900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i="1" dirty="0" smtClean="0">
                <a:solidFill>
                  <a:srgbClr val="9B3937"/>
                </a:solidFill>
              </a:rPr>
              <a:t>- субсидия предоставляется в размере </a:t>
            </a:r>
            <a:r>
              <a:rPr lang="ru-RU" sz="1500" b="1" i="1" dirty="0" smtClean="0">
                <a:solidFill>
                  <a:srgbClr val="9B3937"/>
                </a:solidFill>
              </a:rPr>
              <a:t>50</a:t>
            </a:r>
            <a:r>
              <a:rPr lang="ru-RU" sz="1500" i="1" dirty="0" smtClean="0">
                <a:solidFill>
                  <a:srgbClr val="9B3937"/>
                </a:solidFill>
              </a:rPr>
              <a:t> % затрат</a:t>
            </a:r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endParaRPr lang="ru-RU" sz="1500" b="1" i="1" dirty="0" smtClean="0"/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b="1" dirty="0" smtClean="0"/>
              <a:t>3. Оборудование для калибровки, и (или) фасовки, и (или) укладки овощей и (или) картофеля, включая приемные бункеры и технологические конвейеры;</a:t>
            </a:r>
          </a:p>
          <a:p>
            <a:pPr marL="173038" algn="just">
              <a:lnSpc>
                <a:spcPct val="80000"/>
              </a:lnSpc>
              <a:buFontTx/>
              <a:buChar char="-"/>
              <a:tabLst>
                <a:tab pos="358775" algn="l"/>
              </a:tabLst>
            </a:pPr>
            <a:r>
              <a:rPr lang="ru-RU" sz="1500" i="1" dirty="0" smtClean="0">
                <a:solidFill>
                  <a:srgbClr val="9B3937"/>
                </a:solidFill>
              </a:rPr>
              <a:t> субсидия предоставляется в размере </a:t>
            </a:r>
            <a:r>
              <a:rPr lang="ru-RU" sz="1500" b="1" i="1" dirty="0" smtClean="0">
                <a:solidFill>
                  <a:srgbClr val="9B3937"/>
                </a:solidFill>
              </a:rPr>
              <a:t>50% </a:t>
            </a:r>
            <a:r>
              <a:rPr lang="ru-RU" sz="1500" i="1" dirty="0" smtClean="0">
                <a:solidFill>
                  <a:srgbClr val="9B3937"/>
                </a:solidFill>
              </a:rPr>
              <a:t>затрат</a:t>
            </a:r>
          </a:p>
          <a:p>
            <a:pPr marL="173038" algn="just">
              <a:lnSpc>
                <a:spcPct val="80000"/>
              </a:lnSpc>
              <a:buFontTx/>
              <a:buChar char="-"/>
              <a:tabLst>
                <a:tab pos="358775" algn="l"/>
              </a:tabLst>
            </a:pPr>
            <a:endParaRPr lang="ru-RU" sz="1500" i="1" dirty="0" smtClean="0">
              <a:solidFill>
                <a:srgbClr val="9B3937"/>
              </a:solidFill>
            </a:endParaRPr>
          </a:p>
          <a:p>
            <a:pPr marL="515938" indent="-342900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b="1" dirty="0" smtClean="0"/>
              <a:t>4. Бульдозеры гусеничные </a:t>
            </a:r>
          </a:p>
          <a:p>
            <a:pPr marL="515938" indent="-342900" algn="just">
              <a:lnSpc>
                <a:spcPct val="80000"/>
              </a:lnSpc>
              <a:buFontTx/>
              <a:buChar char="-"/>
              <a:tabLst>
                <a:tab pos="358775" algn="l"/>
              </a:tabLst>
            </a:pPr>
            <a:r>
              <a:rPr lang="ru-RU" sz="1500" i="1" dirty="0" smtClean="0">
                <a:solidFill>
                  <a:srgbClr val="9B3937"/>
                </a:solidFill>
              </a:rPr>
              <a:t>в размере </a:t>
            </a:r>
            <a:r>
              <a:rPr lang="ru-RU" sz="1500" b="1" i="1" dirty="0" smtClean="0">
                <a:solidFill>
                  <a:srgbClr val="9B3937"/>
                </a:solidFill>
              </a:rPr>
              <a:t>30% </a:t>
            </a:r>
            <a:r>
              <a:rPr lang="ru-RU" sz="1500" i="1" dirty="0" smtClean="0">
                <a:solidFill>
                  <a:srgbClr val="9B3937"/>
                </a:solidFill>
              </a:rPr>
              <a:t>затрат, но </a:t>
            </a:r>
            <a:r>
              <a:rPr lang="ru-RU" sz="1500" b="1" i="1" dirty="0" smtClean="0">
                <a:solidFill>
                  <a:srgbClr val="9B3937"/>
                </a:solidFill>
              </a:rPr>
              <a:t>не более 3,5 </a:t>
            </a:r>
            <a:r>
              <a:rPr lang="ru-RU" sz="1500" i="1" dirty="0" smtClean="0">
                <a:solidFill>
                  <a:srgbClr val="9B3937"/>
                </a:solidFill>
              </a:rPr>
              <a:t>млн.рублей</a:t>
            </a:r>
            <a:r>
              <a:rPr lang="ru-RU" sz="1500" b="1" i="1" dirty="0" smtClean="0">
                <a:solidFill>
                  <a:srgbClr val="9B3937"/>
                </a:solidFill>
              </a:rPr>
              <a:t> </a:t>
            </a:r>
            <a:r>
              <a:rPr lang="ru-RU" sz="1500" i="1" dirty="0" smtClean="0">
                <a:solidFill>
                  <a:srgbClr val="9B3937"/>
                </a:solidFill>
              </a:rPr>
              <a:t>на 1 единицу</a:t>
            </a:r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endParaRPr lang="ru-RU" sz="1500" dirty="0" smtClean="0"/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b="1" dirty="0" smtClean="0"/>
              <a:t>Увеличен </a:t>
            </a:r>
            <a:r>
              <a:rPr lang="ru-RU" sz="1500" b="1" dirty="0" err="1" smtClean="0"/>
              <a:t>мощностной</a:t>
            </a:r>
            <a:r>
              <a:rPr lang="ru-RU" sz="1500" b="1" dirty="0" smtClean="0"/>
              <a:t> диапазон тракторов для КФХ  (до 143.6 л.с./105,18 кВт)</a:t>
            </a:r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b="1" i="1" dirty="0" smtClean="0">
                <a:solidFill>
                  <a:srgbClr val="9B3937"/>
                </a:solidFill>
              </a:rPr>
              <a:t> </a:t>
            </a:r>
            <a:endParaRPr lang="ru-RU" sz="1500" i="1" dirty="0" smtClean="0">
              <a:solidFill>
                <a:srgbClr val="9B3937"/>
              </a:solidFill>
            </a:endParaRPr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endParaRPr lang="ru-RU" sz="1500" b="1" dirty="0" smtClean="0"/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b="1" dirty="0" smtClean="0"/>
              <a:t> Увеличен </a:t>
            </a:r>
            <a:r>
              <a:rPr lang="ru-RU" sz="1500" b="1" dirty="0" err="1" smtClean="0"/>
              <a:t>мощностной</a:t>
            </a:r>
            <a:r>
              <a:rPr lang="ru-RU" sz="1500" b="1" dirty="0" smtClean="0"/>
              <a:t> диапазон тракторов для овощеводства  (до 223 л.с./164,02 кВт)</a:t>
            </a:r>
          </a:p>
          <a:p>
            <a:pPr marL="173038" algn="just">
              <a:lnSpc>
                <a:spcPct val="80000"/>
              </a:lnSpc>
              <a:tabLst>
                <a:tab pos="358775" algn="l"/>
              </a:tabLst>
            </a:pPr>
            <a:r>
              <a:rPr lang="ru-RU" sz="1500" b="1" i="1" dirty="0" smtClean="0">
                <a:solidFill>
                  <a:srgbClr val="9B3937"/>
                </a:solidFill>
              </a:rPr>
              <a:t> </a:t>
            </a:r>
            <a:endParaRPr lang="ru-RU" sz="1500" i="1" dirty="0" smtClean="0">
              <a:solidFill>
                <a:srgbClr val="9B3937"/>
              </a:solidFill>
            </a:endParaRPr>
          </a:p>
          <a:p>
            <a:pPr marL="515938" indent="-342900" algn="just">
              <a:lnSpc>
                <a:spcPct val="80000"/>
              </a:lnSpc>
              <a:buFontTx/>
              <a:buChar char="-"/>
              <a:tabLst>
                <a:tab pos="358775" algn="l"/>
              </a:tabLst>
            </a:pPr>
            <a:endParaRPr lang="ru-RU" sz="1500" i="1" dirty="0" smtClean="0">
              <a:solidFill>
                <a:srgbClr val="9B3937"/>
              </a:solidFill>
            </a:endParaRPr>
          </a:p>
          <a:p>
            <a:pPr marL="515938" indent="-342900" algn="just">
              <a:lnSpc>
                <a:spcPct val="80000"/>
              </a:lnSpc>
              <a:tabLst>
                <a:tab pos="358775" algn="l"/>
              </a:tabLst>
            </a:pPr>
            <a:endParaRPr lang="ru-RU" sz="1500" b="1" dirty="0" smtClean="0">
              <a:solidFill>
                <a:schemeClr val="tx1"/>
              </a:solidFill>
            </a:endParaRPr>
          </a:p>
          <a:p>
            <a:pPr marL="515938" indent="-342900" algn="just">
              <a:lnSpc>
                <a:spcPct val="80000"/>
              </a:lnSpc>
              <a:buFontTx/>
              <a:buChar char="-"/>
              <a:tabLst>
                <a:tab pos="358775" algn="l"/>
              </a:tabLst>
            </a:pPr>
            <a:endParaRPr lang="ru-RU" sz="1500" i="1" dirty="0" smtClean="0">
              <a:solidFill>
                <a:srgbClr val="9B3937"/>
              </a:solidFill>
            </a:endParaRPr>
          </a:p>
          <a:p>
            <a:pPr marL="515938" indent="-342900" algn="just">
              <a:lnSpc>
                <a:spcPct val="80000"/>
              </a:lnSpc>
              <a:tabLst>
                <a:tab pos="358775" algn="l"/>
              </a:tabLst>
            </a:pPr>
            <a:endParaRPr lang="ru-RU" sz="1500" i="1" dirty="0" smtClean="0">
              <a:solidFill>
                <a:srgbClr val="9B3937"/>
              </a:solidFill>
            </a:endParaRPr>
          </a:p>
          <a:p>
            <a:pPr marL="515938" indent="-342900" algn="just">
              <a:lnSpc>
                <a:spcPct val="80000"/>
              </a:lnSpc>
              <a:buFontTx/>
              <a:buChar char="-"/>
              <a:tabLst>
                <a:tab pos="358775" algn="l"/>
              </a:tabLst>
            </a:pPr>
            <a:endParaRPr lang="ru-RU" i="1" dirty="0" smtClean="0">
              <a:solidFill>
                <a:srgbClr val="9B3937"/>
              </a:solidFill>
            </a:endParaRPr>
          </a:p>
          <a:p>
            <a:pPr marL="515938" indent="-342900" algn="just">
              <a:lnSpc>
                <a:spcPct val="80000"/>
              </a:lnSpc>
              <a:tabLst>
                <a:tab pos="358775" algn="l"/>
              </a:tabLst>
            </a:pPr>
            <a:endParaRPr lang="ru-RU" b="1" dirty="0" smtClean="0"/>
          </a:p>
          <a:p>
            <a:pPr>
              <a:lnSpc>
                <a:spcPct val="80000"/>
              </a:lnSpc>
              <a:buFontTx/>
              <a:buChar char="-"/>
              <a:tabLst>
                <a:tab pos="358775" algn="l"/>
              </a:tabLst>
            </a:pPr>
            <a:endParaRPr lang="ru-RU" b="1" dirty="0" smtClean="0"/>
          </a:p>
          <a:p>
            <a:pPr algn="ctr">
              <a:defRPr/>
            </a:pP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6875" y="50204"/>
            <a:ext cx="7524011" cy="5581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009A46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Субсидии на возмещение части затрат на приобретение </a:t>
            </a:r>
          </a:p>
          <a:p>
            <a:pPr algn="ctr">
              <a:defRPr/>
            </a:pP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техники, машин и оборудования</a:t>
            </a:r>
          </a:p>
        </p:txBody>
      </p:sp>
      <p:sp>
        <p:nvSpPr>
          <p:cNvPr id="13" name="Прямоугольник с одним скругленным углом 12"/>
          <p:cNvSpPr/>
          <p:nvPr/>
        </p:nvSpPr>
        <p:spPr>
          <a:xfrm>
            <a:off x="143968" y="709390"/>
            <a:ext cx="6518089" cy="295275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в 2020 году –161,7  </a:t>
            </a:r>
            <a:r>
              <a:rPr lang="ru-RU" sz="1600" b="1" dirty="0" err="1" smtClean="0"/>
              <a:t>млн</a:t>
            </a:r>
            <a:r>
              <a:rPr lang="ru-RU" sz="1600" b="1" dirty="0" smtClean="0"/>
              <a:t> рублей / в 2021 году –183,2 </a:t>
            </a:r>
            <a:r>
              <a:rPr lang="ru-RU" sz="1600" b="1" dirty="0" err="1" smtClean="0"/>
              <a:t>млн</a:t>
            </a:r>
            <a:r>
              <a:rPr lang="ru-RU" sz="1600" b="1" dirty="0" smtClean="0"/>
              <a:t> рублей</a:t>
            </a:r>
            <a:endParaRPr lang="ru-RU" sz="1600" b="1" dirty="0"/>
          </a:p>
        </p:txBody>
      </p:sp>
      <p:pic>
        <p:nvPicPr>
          <p:cNvPr id="49154" name="Picture 2" descr="https://www.seoclerks.com/pics/want51510-1cWzKf14962473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2068" y="152400"/>
            <a:ext cx="1933303" cy="8055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69199" y="153430"/>
            <a:ext cx="9107310" cy="3704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cmpd="dbl">
            <a:solidFill>
              <a:srgbClr val="FFFF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Развитие малых форм хозяйствования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02019" y="718912"/>
            <a:ext cx="9580157" cy="5786664"/>
          </a:xfrm>
          <a:prstGeom prst="roundRect">
            <a:avLst>
              <a:gd name="adj" fmla="val 2151"/>
            </a:avLst>
          </a:prstGeom>
          <a:noFill/>
          <a:ln w="76200" cmpd="dbl">
            <a:noFill/>
            <a:headEnd/>
            <a:tailEnd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>
              <a:defRPr/>
            </a:pPr>
            <a:endParaRPr lang="ru-RU" sz="5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>
              <a:defRPr/>
            </a:pPr>
            <a:endParaRPr lang="ru-RU" sz="14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 algn="ctr">
              <a:buAutoNum type="arabicPeriod"/>
            </a:pPr>
            <a:endParaRPr lang="ru-RU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97711" y="714375"/>
          <a:ext cx="9370162" cy="5633260"/>
        </p:xfrm>
        <a:graphic>
          <a:graphicData uri="http://schemas.openxmlformats.org/drawingml/2006/table">
            <a:tbl>
              <a:tblPr firstRow="1" bandRow="1">
                <a:effectLst/>
                <a:tableStyleId>{912C8C85-51F0-491E-9774-3900AFEF0FD7}</a:tableStyleId>
              </a:tblPr>
              <a:tblGrid>
                <a:gridCol w="4566760"/>
                <a:gridCol w="124763"/>
                <a:gridCol w="4678639"/>
              </a:tblGrid>
              <a:tr h="594791">
                <a:tc gridSpan="2">
                  <a:txBody>
                    <a:bodyPr/>
                    <a:lstStyle/>
                    <a:p>
                      <a:pPr algn="ctr"/>
                      <a:r>
                        <a:rPr lang="ru-RU" alt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гранты семейным фермам – 17,4 млн. рублей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	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гранты «</a:t>
                      </a:r>
                      <a:r>
                        <a:rPr lang="ru-RU" altLang="ru-RU" sz="16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Агростартап</a:t>
                      </a:r>
                      <a:r>
                        <a:rPr lang="ru-RU" alt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» - 10,6 млн. рублей</a:t>
                      </a:r>
                      <a:endParaRPr lang="ru-RU" sz="1600" b="1" baseline="0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>
                    <a:noFill/>
                  </a:tcPr>
                </a:tc>
              </a:tr>
              <a:tr h="594791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</a:rPr>
                        <a:t>Условия предоставления гранта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all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Проект (бизнес - план) по одному из следующих направлений:</a:t>
                      </a:r>
                      <a:endParaRPr lang="ru-RU" sz="2000" b="1" baseline="0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sz="1100" b="1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469572">
                <a:tc>
                  <a:txBody>
                    <a:bodyPr/>
                    <a:lstStyle/>
                    <a:p>
                      <a:pPr algn="l"/>
                      <a:r>
                        <a:rPr lang="ru-RU" sz="1200" b="1" cap="all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 РАЗВЕДЕНИЕ </a:t>
                      </a:r>
                      <a:r>
                        <a:rPr kumimoji="0" lang="ru-RU" sz="1200" b="1" i="0" u="none" strike="noStrike" kern="1200" cap="all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 содержание </a:t>
                      </a:r>
                      <a:r>
                        <a:rPr lang="ru-RU" sz="1200" b="1" cap="all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КРС</a:t>
                      </a:r>
                    </a:p>
                    <a:p>
                      <a:pPr algn="l"/>
                      <a:r>
                        <a:rPr lang="ru-RU" sz="1200" b="1" cap="all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МЯСНОГО И МОЛОЧНОГО НАПРАВЛЕНИЯ</a:t>
                      </a:r>
                      <a:endParaRPr lang="ru-RU" sz="1200" b="1" cap="all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 РАЗВЕДЕНИЕ </a:t>
                      </a:r>
                      <a:r>
                        <a:rPr lang="ru-RU" sz="1200" b="1" cap="all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 содержание  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КРС МЯСНОГО И МОЛОЧНОГО НАПРАВЛЕНИЯ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sz="1200" b="1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313048">
                <a:tc>
                  <a:txBody>
                    <a:bodyPr/>
                    <a:lstStyle/>
                    <a:p>
                      <a:pPr algn="l"/>
                      <a:r>
                        <a:rPr lang="ru-RU" sz="1400" b="1" cap="small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максимальный размер гранта   </a:t>
                      </a:r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30 МЛН РУБЛЕЙ</a:t>
                      </a:r>
                      <a:endParaRPr lang="ru-RU" sz="1200" b="1" cap="all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 МЛН РУБЛЕЙ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	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1815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all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all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ИНЫЕ ВИДЫ С/Х ДЕЯТЕЛЬНОСТИ:</a:t>
                      </a:r>
                      <a:endParaRPr kumimoji="0" lang="ru-RU" sz="1200" b="1" i="0" u="none" strike="noStrike" kern="1200" cap="all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all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разведение и содержание овец</a:t>
                      </a:r>
                      <a:endParaRPr lang="ru-RU" sz="1200" b="0" cap="all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разведение и содержание коз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разведение и содержание птицы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разведение и содержание кроликов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разведение рыбы</a:t>
                      </a:r>
                    </a:p>
                    <a:p>
                      <a:pPr algn="ctr"/>
                      <a:endParaRPr lang="ru-RU" sz="1200" b="1" cap="all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ИНЫЕ ВИДЫ С/Х ДЕЯТЕЛЬНОСТИ: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разведение и содержание  или овец, или коз, или кроликов, или птицы, или разведение рыбы в установках замкнутого водоснабжения,  или выращивание картофеля, и (или) овощей, и (или) технических культур (лен-долгунец, техническая конопля, масличный лен, рапс);  или выращивание плодовых и (или) ягодных культур;  или грибов; или развитие пчеловодства</a:t>
                      </a:r>
                      <a:endParaRPr lang="ru-RU" sz="1400" b="0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sz="1400" b="0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313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cap="small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максимальный размер гранта          </a:t>
                      </a:r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30 МЛН РУБЛЕЙ</a:t>
                      </a:r>
                      <a:endParaRPr lang="ru-RU" sz="1200" b="1" cap="all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 МЛН РУБЛЕЙ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	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1532331">
                <a:tc>
                  <a:txBody>
                    <a:bodyPr/>
                    <a:lstStyle/>
                    <a:p>
                      <a:pPr algn="ctr"/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СОЗДАНИЕ РАБОЧИХ МЕСТ </a:t>
                      </a:r>
                    </a:p>
                    <a:p>
                      <a:pPr algn="l"/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не менее трех новых постоянных рабочих мест на один грант в течение срока использования гранта</a:t>
                      </a:r>
                    </a:p>
                    <a:p>
                      <a:pPr algn="l"/>
                      <a:endParaRPr lang="ru-RU" sz="500" b="1" baseline="0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ru-RU" sz="1400" b="1" baseline="0" dirty="0" smtClean="0">
                          <a:solidFill>
                            <a:srgbClr val="006600"/>
                          </a:solidFill>
                          <a:latin typeface="+mn-lt"/>
                        </a:rPr>
                        <a:t>Новое</a:t>
                      </a:r>
                      <a:r>
                        <a:rPr lang="ru-RU" sz="1200" b="1" baseline="0" dirty="0" smtClean="0">
                          <a:solidFill>
                            <a:srgbClr val="006600"/>
                          </a:solidFill>
                          <a:latin typeface="+mn-lt"/>
                        </a:rPr>
                        <a:t>: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продолжительность деятельности заявителя </a:t>
                      </a:r>
                      <a:r>
                        <a:rPr lang="ru-RU" sz="1200" b="1" kern="1200" dirty="0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более 12 месяцев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даты регистрации. </a:t>
                      </a:r>
                      <a:r>
                        <a:rPr lang="ru-RU" sz="13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Было:</a:t>
                      </a:r>
                      <a:r>
                        <a:rPr lang="ru-RU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dirty="0" smtClean="0">
                          <a:latin typeface="Times New Roman"/>
                        </a:rPr>
                        <a:t>более 24 месяца со дня его регистрации.</a:t>
                      </a:r>
                      <a:endParaRPr lang="ru-RU" sz="1200" b="1" baseline="0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СОЗДАНИЕ РАБОЧИХ МЕСТ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в течение срока использования гранта</a:t>
                      </a:r>
                    </a:p>
                    <a:p>
                      <a:pPr algn="l"/>
                      <a:endParaRPr lang="ru-RU" sz="500" b="1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Грант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 до 2 </a:t>
                      </a:r>
                      <a:r>
                        <a:rPr lang="ru-RU" sz="1400" b="1" baseline="0" dirty="0" err="1" smtClean="0">
                          <a:solidFill>
                            <a:srgbClr val="C00000"/>
                          </a:solidFill>
                          <a:latin typeface="+mn-lt"/>
                        </a:rPr>
                        <a:t>млн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 рублей – 1 рабочее место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Грант 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больше 2 </a:t>
                      </a:r>
                      <a:r>
                        <a:rPr lang="ru-RU" sz="1400" b="1" baseline="0" dirty="0" err="1" smtClean="0">
                          <a:solidFill>
                            <a:srgbClr val="C00000"/>
                          </a:solidFill>
                          <a:latin typeface="+mn-lt"/>
                        </a:rPr>
                        <a:t>млн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 рублей – 2 и более рабочих мест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baseline="0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2358189" y="2029251"/>
            <a:ext cx="2225843" cy="4621807"/>
          </a:xfrm>
          <a:prstGeom prst="roundRect">
            <a:avLst>
              <a:gd name="adj" fmla="val 16667"/>
            </a:avLst>
          </a:prstGeom>
          <a:ln w="41275" cmpd="dbl">
            <a:solidFill>
              <a:srgbClr val="FFFF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 единовременных выплат молодым специалистам, трудоустроившимся на работу  в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сельскохозяйствен-ные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организации, составляет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500 000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рублей.</a:t>
            </a: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2021 год – 13,5 млн. рублей</a:t>
            </a:r>
          </a:p>
        </p:txBody>
      </p:sp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6" y="6526213"/>
            <a:ext cx="4048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18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38" y="6354770"/>
            <a:ext cx="576262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520995" y="134563"/>
            <a:ext cx="9113893" cy="57770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cmpd="dbl">
            <a:solidFill>
              <a:srgbClr val="FFFF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Поддержка студентов и молодых специалистов, </a:t>
            </a:r>
          </a:p>
          <a:p>
            <a:pPr algn="ctr">
              <a:defRPr/>
            </a:pP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том числе обучение и практика студентов на предприятиях</a:t>
            </a:r>
          </a:p>
          <a:p>
            <a:pPr algn="ctr">
              <a:defRPr/>
            </a:pPr>
            <a:endParaRPr lang="ru-RU" alt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147855" y="1091171"/>
            <a:ext cx="1962485" cy="725715"/>
          </a:xfrm>
          <a:prstGeom prst="roundRect">
            <a:avLst>
              <a:gd name="adj" fmla="val 25556"/>
            </a:avLst>
          </a:prstGeom>
          <a:solidFill>
            <a:schemeClr val="bg1"/>
          </a:solidFill>
          <a:ln>
            <a:solidFill>
              <a:srgbClr val="FFFF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Студенты</a:t>
            </a: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138208" y="2049167"/>
            <a:ext cx="2027476" cy="4553765"/>
          </a:xfrm>
          <a:prstGeom prst="roundRect">
            <a:avLst>
              <a:gd name="adj" fmla="val 16667"/>
            </a:avLst>
          </a:prstGeom>
          <a:ln w="41275" cmpd="dbl">
            <a:solidFill>
              <a:srgbClr val="FFFF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Договор о целевом обучении по специальности «зоотехника», «ветеринария», «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агроинженерия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«агрономия» можно будет заключить на </a:t>
            </a:r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любом этапе обучения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2021 год – 3,3 млн. рублей	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2352228" y="1130971"/>
            <a:ext cx="2094640" cy="6978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FFFF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Молодые</a:t>
            </a:r>
            <a:b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специалисты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4841504" y="1106908"/>
            <a:ext cx="4812631" cy="685799"/>
          </a:xfrm>
          <a:prstGeom prst="roundRect">
            <a:avLst>
              <a:gd name="adj" fmla="val 31768"/>
            </a:avLst>
          </a:prstGeom>
          <a:solidFill>
            <a:schemeClr val="bg1"/>
          </a:solidFill>
          <a:ln>
            <a:solidFill>
              <a:srgbClr val="FFFF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Сельхозтоваропроизводители</a:t>
            </a:r>
            <a: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4752476" y="1925055"/>
            <a:ext cx="5017167" cy="4794722"/>
          </a:xfrm>
          <a:prstGeom prst="roundRect">
            <a:avLst>
              <a:gd name="adj" fmla="val 16667"/>
            </a:avLst>
          </a:prstGeom>
          <a:ln w="41275" cmpd="dbl">
            <a:solidFill>
              <a:srgbClr val="FFFF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just">
              <a:defRPr/>
            </a:pPr>
            <a:r>
              <a:rPr lang="ru-RU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*Новое в 2021 году</a:t>
            </a:r>
            <a:r>
              <a:rPr lang="ru-RU" sz="1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Возмещение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90% затрат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понесенных в году предоставления субсидии:</a:t>
            </a:r>
          </a:p>
          <a:p>
            <a:pPr algn="just">
              <a:buFontTx/>
              <a:buChar char="-"/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заключенным ученическим договорам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договорам о целевом обучении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 гражданами РФ, проходящими обучение в федеральных государственных образовательных организациях высшего, среднего ‎и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допобразования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находящихся в ведении </a:t>
            </a:r>
            <a:r>
              <a:rPr lang="ru-RU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Минсельхоза, Федерального агентства по рыболовству и Федеральной службы по ветеринарному и фитосанитарному надзору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оплату труда и проживание студентов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обучающихся в федеральных государственных образовательных организациях высшего, среднего и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допобразования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находящихся в ведении </a:t>
            </a:r>
            <a:r>
              <a:rPr lang="ru-RU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Министерства сельского хозяйства Российской Федерации, Федерального агентства по рыболовству и Федеральной службы по ветеринарному и фитосанитарному надзору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3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(Примечание:  </a:t>
            </a:r>
            <a:r>
              <a:rPr lang="ru-RU" sz="13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30  %  </a:t>
            </a:r>
            <a:r>
              <a:rPr lang="ru-RU" sz="13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затрат  по  студентам, проходящим обучение по сельскохозяйственным специальностям </a:t>
            </a:r>
            <a:r>
              <a:rPr lang="ru-RU" sz="13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иных  федеральных государственных образовательных организациях  высшего,  среднего   и    </a:t>
            </a:r>
            <a:r>
              <a:rPr lang="ru-RU" sz="1300" i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допобразования</a:t>
            </a:r>
            <a:r>
              <a:rPr lang="ru-RU" sz="13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     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2021 год – 5,7 млн. рублей</a:t>
            </a:r>
          </a:p>
        </p:txBody>
      </p:sp>
      <p:sp>
        <p:nvSpPr>
          <p:cNvPr id="19" name="Штриховая стрелка вправо 18"/>
          <p:cNvSpPr/>
          <p:nvPr/>
        </p:nvSpPr>
        <p:spPr>
          <a:xfrm rot="5400000">
            <a:off x="880953" y="724687"/>
            <a:ext cx="358623" cy="309563"/>
          </a:xfrm>
          <a:prstGeom prst="stripedRightArrow">
            <a:avLst/>
          </a:prstGeom>
          <a:solidFill>
            <a:srgbClr val="FFC000"/>
          </a:solidFill>
          <a:ln cmpd="dbl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Штриховая стрелка вправо 19"/>
          <p:cNvSpPr/>
          <p:nvPr/>
        </p:nvSpPr>
        <p:spPr>
          <a:xfrm rot="5400000">
            <a:off x="3182469" y="721001"/>
            <a:ext cx="390059" cy="309563"/>
          </a:xfrm>
          <a:prstGeom prst="stripedRightArrow">
            <a:avLst/>
          </a:prstGeom>
          <a:solidFill>
            <a:srgbClr val="FFC000"/>
          </a:solidFill>
          <a:ln cmpd="dbl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Штриховая стрелка вправо 20"/>
          <p:cNvSpPr/>
          <p:nvPr/>
        </p:nvSpPr>
        <p:spPr>
          <a:xfrm rot="5400000">
            <a:off x="6895166" y="740309"/>
            <a:ext cx="423632" cy="309563"/>
          </a:xfrm>
          <a:prstGeom prst="stripedRightArrow">
            <a:avLst/>
          </a:prstGeom>
          <a:solidFill>
            <a:srgbClr val="FFC000"/>
          </a:solidFill>
          <a:ln cmpd="dbl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1"/>
            <a:ext cx="8915400" cy="293914"/>
          </a:xfrm>
        </p:spPr>
        <p:txBody>
          <a:bodyPr>
            <a:normAutofit/>
          </a:bodyPr>
          <a:lstStyle/>
          <a:p>
            <a:r>
              <a:rPr lang="ru-RU" sz="1200" b="1" dirty="0" smtClean="0"/>
              <a:t>Примерный график выплаты субсидии</a:t>
            </a:r>
            <a:endParaRPr lang="ru-RU" sz="12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58547" y="6492875"/>
            <a:ext cx="447453" cy="365125"/>
          </a:xfrm>
        </p:spPr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7590" y="295175"/>
          <a:ext cx="9778409" cy="6444394"/>
        </p:xfrm>
        <a:graphic>
          <a:graphicData uri="http://schemas.openxmlformats.org/drawingml/2006/table">
            <a:tbl>
              <a:tblPr/>
              <a:tblGrid>
                <a:gridCol w="7145080"/>
                <a:gridCol w="2633329"/>
              </a:tblGrid>
              <a:tr h="2520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субсидии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выплата субсидии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 проведение комплекса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агротехнологических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работ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 производство технических культур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1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на приобретение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энергоностителей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в овощеводстве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на строительство, реконструкцию, модернизацию объектов агропромышленного комплекса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9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на приобретение техники, машин и оборудования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Март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9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уплату страховой премии, начисленной по договору сельскохозяйственного страхования в области товарной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аквакультуры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Март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на закладку и уход за многолетними плодовыми и ягодными насаждениями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Март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72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поддержка элитного семеноводства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март 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поддержка семеноводства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Апрель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поддержка собственного производства молока 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март, май, август, ноябрь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5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стимулирование производства молока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май,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август, ноябрь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поддержка племенного животноводства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субсидии на производство мяса  скота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май,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август, ноябрь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субсидии на производство товарной рыбы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апрель,  октябрь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9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 уплату страховой премии, начисленной по договору сельскохозяйственного страхования в области растениеводства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Июль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гранты на развитие семейных ферм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Июль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грант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Агростартап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Июль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на приобретение коров  личными подсобными хозяйствами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Август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6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altLang="ru-RU" sz="9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Поддержка специалистов (обучение и практика студентов на предприятиях)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Октябрь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уплату страховой премии, начисленной по договору сельскохозяйственного страхования в области животноводства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Ноябрь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9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на агрохимическое и эколого-токсикологическое обследование земель сельскохозяйственного назначения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Ноябрь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оформление земель в собственность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октябрь-ноябрь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развитие мероприятий в области мелиорации земель сельскохозяйственного назначения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Ноябрь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02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возмещение части затрат на уплату процентов по инвестиционным  кредитам (займам)  в агропромышленном комплексе 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ежемесячно</a:t>
                      </a:r>
                    </a:p>
                  </a:txBody>
                  <a:tcPr marL="3359" marR="3359" marT="3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8644270" y="616689"/>
            <a:ext cx="850604" cy="3168502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 rot="16200000">
            <a:off x="8275677" y="1984744"/>
            <a:ext cx="2679405" cy="581245"/>
          </a:xfrm>
          <a:prstGeom prst="round1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За период </a:t>
            </a:r>
            <a:r>
              <a:rPr lang="ru-RU" sz="1600" b="1" dirty="0" smtClean="0"/>
              <a:t>с </a:t>
            </a:r>
            <a:r>
              <a:rPr lang="ru-RU" sz="1400" b="1" dirty="0" smtClean="0"/>
              <a:t>февраля по май </a:t>
            </a:r>
            <a:r>
              <a:rPr lang="ru-RU" sz="1600" b="1" dirty="0" smtClean="0"/>
              <a:t>-1,73  млрд. рублей</a:t>
            </a:r>
            <a:endParaRPr lang="ru-RU" sz="1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191386" y="350874"/>
            <a:ext cx="9380128" cy="2519917"/>
          </a:xfrm>
          <a:prstGeom prst="roundRect">
            <a:avLst>
              <a:gd name="adj" fmla="val 16667"/>
            </a:avLst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endParaRPr lang="ru-RU" altLang="ru-RU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alt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Объем государственной поддержки </a:t>
            </a:r>
            <a:r>
              <a:rPr lang="ru-RU" altLang="ru-RU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сельхозтоваропроизводителей</a:t>
            </a:r>
            <a:endParaRPr lang="ru-RU" altLang="ru-RU" sz="2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на 2021 год составит 2 211,8 млн. рублей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2000" b="1" i="1" dirty="0" smtClean="0"/>
              <a:t>федеральный бюджет -  522,3 млн. рублей, 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2000" b="1" i="1" dirty="0" smtClean="0"/>
              <a:t>областной бюджет – 1689,5 млн.рублей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alt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4" y="6526213"/>
            <a:ext cx="404811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2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43" y="6354770"/>
            <a:ext cx="576263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1" name="AutoShape 3"/>
          <p:cNvSpPr>
            <a:spLocks noChangeArrowheads="1"/>
          </p:cNvSpPr>
          <p:nvPr/>
        </p:nvSpPr>
        <p:spPr bwMode="auto">
          <a:xfrm>
            <a:off x="0" y="3487479"/>
            <a:ext cx="9906000" cy="337052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i="1" dirty="0" smtClean="0"/>
          </a:p>
          <a:p>
            <a:pPr algn="ctr">
              <a:lnSpc>
                <a:spcPct val="150000"/>
              </a:lnSpc>
              <a:defRPr/>
            </a:pPr>
            <a:r>
              <a:rPr lang="ru-RU" sz="2200" b="1" i="1" dirty="0" smtClean="0"/>
              <a:t>в т.ч.:</a:t>
            </a:r>
          </a:p>
          <a:p>
            <a:pPr algn="ctr">
              <a:defRPr/>
            </a:pPr>
            <a:r>
              <a:rPr lang="ru-RU" b="1" i="1" dirty="0" smtClean="0"/>
              <a:t>- </a:t>
            </a: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рамках государственной программы «Развитие агропромышленного комплекса и </a:t>
            </a:r>
            <a:r>
              <a:rPr lang="ru-RU" altLang="ru-RU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рыбохозяйственного</a:t>
            </a: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комплексов Вологодской области на 2021 – 2025 годы»</a:t>
            </a:r>
            <a:r>
              <a:rPr lang="en-US" b="1" i="1" dirty="0" smtClean="0"/>
              <a:t>;</a:t>
            </a:r>
            <a:endParaRPr lang="ru-RU" b="1" i="1" dirty="0" smtClean="0"/>
          </a:p>
          <a:p>
            <a:pPr algn="ctr"/>
            <a:endParaRPr lang="ru-RU" sz="2200" b="1" i="1" dirty="0" smtClean="0"/>
          </a:p>
          <a:p>
            <a:pPr algn="ctr"/>
            <a:r>
              <a:rPr lang="ru-RU" sz="2200" b="1" dirty="0" smtClean="0"/>
              <a:t>-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 рамках государственной программы «Комплексное развитие сельских территорий Вологодской области»</a:t>
            </a:r>
            <a:r>
              <a:rPr lang="ru-RU" b="1" i="1" dirty="0" smtClean="0"/>
              <a:t>.</a:t>
            </a:r>
          </a:p>
          <a:p>
            <a:pPr algn="ctr"/>
            <a:endParaRPr lang="ru-RU" b="1" i="1" dirty="0" smtClean="0"/>
          </a:p>
          <a:p>
            <a:pPr algn="just"/>
            <a:endParaRPr lang="ru-RU" sz="14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ru-RU" b="1" i="1" dirty="0" smtClean="0">
              <a:solidFill>
                <a:srgbClr val="76933C"/>
              </a:solidFill>
            </a:endParaRP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2770" name="Picture 2" descr="https://www.lifewire.com/thmb/wIQbLj6HhVVn6uI77n2zDrLT3qI=/4878x3663/filters:no_upscale():max_bytes(150000):strip_icc()/calculator-graphs-and-financial-figures-calculating-budget-630903969-573a177d5f9b58723dfd8ee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97" y="2711302"/>
            <a:ext cx="1188709" cy="912122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Стрелка вниз 25"/>
          <p:cNvSpPr/>
          <p:nvPr/>
        </p:nvSpPr>
        <p:spPr>
          <a:xfrm rot="19448083">
            <a:off x="7779484" y="504010"/>
            <a:ext cx="282558" cy="715818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2073993">
            <a:off x="1938325" y="599478"/>
            <a:ext cx="246022" cy="62430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190009" y="142505"/>
            <a:ext cx="9571511" cy="665018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Направления государственной поддержки </a:t>
            </a:r>
          </a:p>
          <a:p>
            <a:pPr algn="ctr">
              <a:defRPr/>
            </a:pP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 развитие сельхозпроизводства области</a:t>
            </a:r>
          </a:p>
        </p:txBody>
      </p:sp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4" y="6526213"/>
            <a:ext cx="404811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3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40" y="6354764"/>
            <a:ext cx="576263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95001" y="1155441"/>
            <a:ext cx="4773882" cy="70525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prstClr val="black"/>
                </a:solidFill>
              </a:rPr>
              <a:t>14 субсидий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prstClr val="black"/>
                </a:solidFill>
              </a:rPr>
              <a:t>из областного бюджета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prstClr val="black"/>
                </a:solidFill>
              </a:rPr>
              <a:t>с </a:t>
            </a:r>
            <a:r>
              <a:rPr lang="ru-RU" sz="1600" b="1" dirty="0" err="1" smtClean="0">
                <a:solidFill>
                  <a:prstClr val="black"/>
                </a:solidFill>
              </a:rPr>
              <a:t>софинансированием</a:t>
            </a:r>
            <a:r>
              <a:rPr lang="ru-RU" sz="1600" b="1" dirty="0" smtClean="0">
                <a:solidFill>
                  <a:prstClr val="black"/>
                </a:solidFill>
              </a:rPr>
              <a:t> из федерального бюджета</a:t>
            </a:r>
            <a:endParaRPr lang="ru-RU" sz="1600" b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047013" y="1153463"/>
            <a:ext cx="4740240" cy="71786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prstClr val="black"/>
                </a:solidFill>
              </a:rPr>
              <a:t>13 субсидий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 smtClean="0">
                <a:solidFill>
                  <a:prstClr val="black"/>
                </a:solidFill>
              </a:rPr>
              <a:t>из областного бюджета</a:t>
            </a:r>
            <a:endParaRPr lang="ru-RU" sz="1700" b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85061" y="1918669"/>
          <a:ext cx="4795698" cy="4900552"/>
        </p:xfrm>
        <a:graphic>
          <a:graphicData uri="http://schemas.openxmlformats.org/drawingml/2006/table">
            <a:tbl>
              <a:tblPr bandRow="1">
                <a:tableStyleId>{0505E3EF-67EA-436B-97B2-0124C06EBD24}</a:tableStyleId>
              </a:tblPr>
              <a:tblGrid>
                <a:gridCol w="4795698"/>
              </a:tblGrid>
              <a:tr h="34735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dirty="0" smtClean="0"/>
                        <a:t>На проведение комплекса </a:t>
                      </a:r>
                      <a:r>
                        <a:rPr lang="ru-RU" sz="1100" dirty="0" err="1" smtClean="0"/>
                        <a:t>агротехнологических</a:t>
                      </a:r>
                      <a:r>
                        <a:rPr lang="ru-RU" sz="1100" dirty="0" smtClean="0"/>
                        <a:t> работ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71" marR="2071" marT="2072" marB="0" anchor="b"/>
                </a:tc>
              </a:tr>
              <a:tr h="29564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dirty="0" smtClean="0"/>
                        <a:t>На поддержку собственного производства молока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71" marR="2071" marT="2072" marB="0" anchor="b"/>
                </a:tc>
              </a:tr>
              <a:tr h="30701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Поддержка </a:t>
                      </a:r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элитного </a:t>
                      </a: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семеноводства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1" marR="2071" marT="2072" marB="0" anchor="b"/>
                </a:tc>
              </a:tr>
              <a:tr h="3752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Возмещение </a:t>
                      </a:r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части затрат </a:t>
                      </a: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уплату страховой премии, начисленной по договору сельскохозяйственного страхования в области </a:t>
                      </a: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животноводства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1" marR="2071" marT="2072" marB="0" anchor="b"/>
                </a:tc>
              </a:tr>
              <a:tr h="36620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Поддержка </a:t>
                      </a:r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племенного </a:t>
                      </a: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животноводства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1" marR="2071" marT="2072" marB="0" anchor="b"/>
                </a:tc>
              </a:tr>
              <a:tr h="33879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Гранты  </a:t>
                      </a:r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развитие семейных </a:t>
                      </a: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ферм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1" marR="2071" marT="2072" marB="0" anchor="b"/>
                </a:tc>
              </a:tr>
              <a:tr h="42326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Возмещение части затрат на уплату процентов по инвестиционным  кредитам (займам), полученным на развитие агропромышленного комплекса</a:t>
                      </a:r>
                    </a:p>
                  </a:txBody>
                  <a:tcPr marL="2071" marR="2071" marT="2072" marB="0" anchor="b"/>
                </a:tc>
              </a:tr>
              <a:tr h="3158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Стимулирование производства</a:t>
                      </a:r>
                      <a:r>
                        <a:rPr lang="ru-RU" sz="110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молока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1" marR="2071" marT="2072" marB="0" anchor="b"/>
                </a:tc>
              </a:tr>
              <a:tr h="29863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Реализация мероприятий в области мелиорации земель </a:t>
                      </a:r>
                      <a:r>
                        <a:rPr lang="ru-RU" sz="11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селькохозяйственного</a:t>
                      </a: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назначения (на проведение гидромелиоративных мероприятий)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1" marR="2071" marT="2072" marB="0" anchor="b"/>
                </a:tc>
              </a:tr>
              <a:tr h="3730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</a:t>
                      </a:r>
                      <a:r>
                        <a:rPr lang="ru-RU" sz="110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системы поддержки фермеров и развитие сельской кооперации (грант </a:t>
                      </a:r>
                      <a:r>
                        <a:rPr lang="ru-RU" sz="110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Агростартап</a:t>
                      </a:r>
                      <a:r>
                        <a:rPr lang="ru-RU" sz="110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1" marR="2071" marT="2072" marB="0" anchor="b"/>
                </a:tc>
              </a:tr>
              <a:tr h="27935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Возмещение затрат,</a:t>
                      </a:r>
                      <a:r>
                        <a:rPr lang="ru-RU" sz="110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связанных с оплатой труда и проживанием студентов, привлеченных для прохождения практики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1" marR="2071" marT="2072" marB="0" anchor="b"/>
                </a:tc>
              </a:tr>
              <a:tr h="3730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Возмещение затрат по заключенным с работниками ученическим договорам и договорам о целевом обучении</a:t>
                      </a:r>
                      <a:endParaRPr lang="ru-RU" sz="1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1" marR="2071" marT="2072" marB="0" anchor="b"/>
                </a:tc>
              </a:tr>
              <a:tr h="3345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Новое в 2021 году .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r>
                        <a:rPr lang="ru-RU" sz="1100" dirty="0" smtClean="0"/>
                        <a:t>а уплату страховой премии, начисленной по договору сельскохозяйственного страхования в области  товарной </a:t>
                      </a:r>
                      <a:r>
                        <a:rPr lang="ru-RU" sz="1100" dirty="0" err="1" smtClean="0"/>
                        <a:t>аквакультуры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1" marR="2071" marT="2072" marB="0" anchor="b"/>
                </a:tc>
              </a:tr>
              <a:tr h="3730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Новое в 2021 году .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r>
                        <a:rPr lang="ru-RU" sz="1100" dirty="0" smtClean="0"/>
                        <a:t>а уплату страховой премии, начисленной по договору сельскохозяйственного страхования в области  растениеводства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1" marR="2071" marT="2072" marB="0" anchor="b"/>
                </a:tc>
              </a:tr>
            </a:tbl>
          </a:graphicData>
        </a:graphic>
      </p:graphicFrame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5047014" y="1881963"/>
          <a:ext cx="4799614" cy="4767739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4799614"/>
              </a:tblGrid>
              <a:tr h="41737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/>
                        <a:t>Финансовое обеспечение затрат на закладку и уход за многолетними плодовыми и ягодными насаждениями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71" marR="2071" marT="2072" marB="0" anchor="b"/>
                </a:tc>
              </a:tr>
              <a:tr h="29195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Возмещение части затрат на агрохимическое и эколого-токсикологическое обследование земель сельскохозяйственного назначения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71" marR="2071" marT="2072" marB="0" anchor="b"/>
                </a:tc>
              </a:tr>
              <a:tr h="3404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Поддержка семеноводства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71" marR="2071" marT="2072" marB="0" anchor="b"/>
                </a:tc>
              </a:tr>
              <a:tr h="58210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Возмещение части затрат </a:t>
                      </a:r>
                      <a:r>
                        <a:rPr lang="ru-RU" sz="1100" u="none" strike="noStrike" dirty="0" err="1"/>
                        <a:t>сельхозтоваропроизводителей</a:t>
                      </a:r>
                      <a:r>
                        <a:rPr lang="ru-RU" sz="1100" u="none" strike="noStrike" dirty="0"/>
                        <a:t>. крестьянских (фермерских) хозяйств, включая индивидуальных предпринимателей, при оформлении в собственность используемых ими земельных участков из земель сельскохозяйственного назначения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71" marR="2071" marT="2072" marB="0" anchor="b"/>
                </a:tc>
              </a:tr>
              <a:tr h="29195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Возмещение части затрат на приобретение коров личными подсобными хозяйствами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71" marR="2071" marT="2072" marB="0" anchor="b"/>
                </a:tc>
              </a:tr>
              <a:tr h="28718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производство технических культур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71" marR="2071" marT="2072" marB="0" anchor="b"/>
                </a:tc>
              </a:tr>
              <a:tr h="29771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Субсидии на производство мяса </a:t>
                      </a:r>
                      <a:r>
                        <a:rPr lang="ru-RU" sz="1100" u="none" strike="noStrike" dirty="0" smtClean="0"/>
                        <a:t>скота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71" marR="2071" marT="2072" marB="0" anchor="b"/>
                </a:tc>
              </a:tr>
              <a:tr h="31897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Возмещение части затрат на приобретение техники, машин и оборудования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71" marR="2071" marT="2072" marB="0" anchor="b"/>
                </a:tc>
              </a:tr>
              <a:tr h="28707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Возмещение части затрат на приобретение энергоносителей в овощеводстве</a:t>
                      </a:r>
                    </a:p>
                  </a:txBody>
                  <a:tcPr marL="2071" marR="2071" marT="2072" marB="0" anchor="b"/>
                </a:tc>
              </a:tr>
              <a:tr h="29195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Возмещение части затрат на строительство, реконструкцию, модернизацию объектов агропромышленного комплекса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1" marR="2071" marT="2072" marB="0" anchor="b"/>
                </a:tc>
              </a:tr>
              <a:tr h="4370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Возмещение части затрат по  разработке проектно-сметной документации  на строительство, реконструкцию, техническое перевооружение мелиоративных систем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1" marR="2071" marT="2072" marB="0" anchor="b"/>
                </a:tc>
              </a:tr>
              <a:tr h="29195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Субсидии на производство товарной рыбы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1" marR="2071" marT="2072" marB="0" anchor="b"/>
                </a:tc>
              </a:tr>
              <a:tr h="29195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100" u="none" strike="no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Новое в 2021 году. </a:t>
                      </a: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</a:t>
                      </a:r>
                      <a:r>
                        <a:rPr lang="ru-RU" sz="110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приобретение оборудования для переработки льнотресты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1" marR="2071" marT="2072" marB="0" anchor="b"/>
                </a:tc>
              </a:tr>
            </a:tbl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7324931" y="6492875"/>
            <a:ext cx="2311400" cy="365125"/>
          </a:xfrm>
        </p:spPr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18436" y="164517"/>
            <a:ext cx="7155713" cy="484070"/>
          </a:xfrm>
          <a:ln w="38100" cap="rnd">
            <a:solidFill>
              <a:srgbClr val="009A46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Основные изменения в 2021 году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38223" y="701750"/>
            <a:ext cx="9622465" cy="6028660"/>
          </a:xfrm>
        </p:spPr>
        <p:txBody>
          <a:bodyPr>
            <a:normAutofit fontScale="40000" lnSpcReduction="20000"/>
          </a:bodyPr>
          <a:lstStyle/>
          <a:p>
            <a:pPr marL="457200" lvl="0" indent="-457200">
              <a:buFont typeface="+mj-lt"/>
              <a:buAutoNum type="arabicPeriod"/>
            </a:pP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lvl="0" indent="-457200" algn="ctr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endParaRPr lang="ru-RU" sz="26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ctr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endParaRPr lang="ru-RU" sz="3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ctr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Соглашения (Договоры)  о предоставлении субсидий из федерального бюджета (поддержка производства молока, проведение </a:t>
            </a:r>
            <a:r>
              <a:rPr lang="ru-RU" sz="3400" b="1" dirty="0" err="1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агротехнологических</a:t>
            </a: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 работ (для малых предприятий), элитное семеноводство, страхование, племенное животноводство) будут заключаться в системе «Электронный бюджет» (</a:t>
            </a:r>
            <a:r>
              <a:rPr lang="ru-RU" sz="3400" b="1" i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требования ПП РФ 1492 от 18.09.2020</a:t>
            </a: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).</a:t>
            </a:r>
          </a:p>
          <a:p>
            <a:pPr marL="457200" lvl="0" indent="-457200" algn="ctr">
              <a:lnSpc>
                <a:spcPct val="120000"/>
              </a:lnSpc>
              <a:buFont typeface="+mj-lt"/>
              <a:buAutoNum type="arabicPeriod"/>
            </a:pPr>
            <a:endParaRPr lang="ru-RU" sz="3400" b="1" dirty="0" smtClean="0">
              <a:solidFill>
                <a:schemeClr val="tx2">
                  <a:lumMod val="50000"/>
                </a:schemeClr>
              </a:solidFill>
              <a:cs typeface="Times New Roman" pitchFamily="18" charset="0"/>
            </a:endParaRPr>
          </a:p>
          <a:p>
            <a:pPr marL="457200" lvl="0" indent="-457200" algn="ctr">
              <a:lnSpc>
                <a:spcPct val="120000"/>
              </a:lnSpc>
              <a:buFont typeface="+mj-lt"/>
              <a:buAutoNum type="arabicPeriod"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В случае возврата субсидии в полном размере Соглашение (Договор) расторгаться не будет, соответственно, обязанность Получателя субсидии выполнить  результат, на достижение которого была предоставлена субсидия, и предоставить отчетность сохраняется в полном объеме (</a:t>
            </a:r>
            <a:r>
              <a:rPr lang="ru-RU" sz="3400" b="1" i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требования ПП ВО 590 от 04.07.2016 в ред. от 21.09.2020)</a:t>
            </a: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.</a:t>
            </a:r>
          </a:p>
          <a:p>
            <a:pPr marL="457200" lvl="0" indent="-457200" algn="ctr">
              <a:lnSpc>
                <a:spcPct val="120000"/>
              </a:lnSpc>
              <a:buFont typeface="+mj-lt"/>
              <a:buAutoNum type="arabicPeriod"/>
            </a:pPr>
            <a:endParaRPr lang="ru-RU" sz="3400" b="1" dirty="0" smtClean="0">
              <a:solidFill>
                <a:schemeClr val="tx2">
                  <a:lumMod val="50000"/>
                </a:schemeClr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20000"/>
              </a:lnSpc>
              <a:buFont typeface="+mj-lt"/>
              <a:buAutoNum type="arabicPeriod"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Расчет размера суммы, подлежащей возврату за невыполнение результатов, установленных Договором, приведен к единообразию. Независимо от источника средств предоставления субсидии взыскание будет осуществляться пропорционально проценту невыполнения.</a:t>
            </a:r>
          </a:p>
          <a:p>
            <a:pPr marL="457200" indent="-457200" algn="ctr">
              <a:lnSpc>
                <a:spcPct val="120000"/>
              </a:lnSpc>
            </a:pPr>
            <a:endParaRPr lang="ru-RU" sz="3400" b="1" dirty="0" smtClean="0">
              <a:solidFill>
                <a:schemeClr val="tx2">
                  <a:lumMod val="50000"/>
                </a:schemeClr>
              </a:solidFill>
              <a:cs typeface="Times New Roman" pitchFamily="18" charset="0"/>
            </a:endParaRPr>
          </a:p>
          <a:p>
            <a:pPr marL="457200" lvl="0" indent="-457200" algn="ctr">
              <a:lnSpc>
                <a:spcPct val="120000"/>
              </a:lnSpc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4. Вводится новый вид ответственности - в случае </a:t>
            </a:r>
            <a:r>
              <a:rPr lang="ru-RU" sz="3400" b="1" dirty="0" err="1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недостижения</a:t>
            </a: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 значения результатов, установленных Договором,  к получателю субсидии применяется дополнительно штраф в размере 0,1% от суммы подлежащей возврату (</a:t>
            </a:r>
            <a:r>
              <a:rPr lang="ru-RU" sz="3400" b="1" i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требования ПП ВО 590 от 04.07.2016 в ред. от 21.09.2020</a:t>
            </a: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).</a:t>
            </a:r>
          </a:p>
          <a:p>
            <a:pPr marL="457200" lvl="0" indent="-457200" algn="ctr">
              <a:lnSpc>
                <a:spcPct val="120000"/>
              </a:lnSpc>
            </a:pPr>
            <a:endParaRPr lang="ru-RU" sz="3400" b="1" dirty="0" smtClean="0">
              <a:solidFill>
                <a:schemeClr val="tx2">
                  <a:lumMod val="50000"/>
                </a:schemeClr>
              </a:solidFill>
              <a:cs typeface="Times New Roman" pitchFamily="18" charset="0"/>
            </a:endParaRPr>
          </a:p>
          <a:p>
            <a:pPr marL="457200" lvl="0" indent="-457200" algn="ctr">
              <a:lnSpc>
                <a:spcPct val="120000"/>
              </a:lnSpc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5. Показатели, доведенные Минсельхозом России до субъекта, должны быть распределены между получателями субсидии.</a:t>
            </a:r>
            <a:endParaRPr lang="ru-RU" sz="3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/>
            <a:endParaRPr lang="ru-RU" sz="3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endParaRPr lang="ru-RU" sz="3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endParaRPr lang="ru-RU" sz="3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548037" y="6377625"/>
            <a:ext cx="223284" cy="331520"/>
          </a:xfrm>
        </p:spPr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586093"/>
              </p:ext>
            </p:extLst>
          </p:nvPr>
        </p:nvGraphicFramePr>
        <p:xfrm>
          <a:off x="86326" y="967564"/>
          <a:ext cx="9715500" cy="3314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28546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по ставке на 1 гектар посевной площади:</a:t>
                      </a:r>
                      <a:r>
                        <a:rPr lang="ru-RU" sz="1800" b="0" dirty="0" smtClean="0">
                          <a:solidFill>
                            <a:srgbClr val="FF0000"/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800" b="1" u="none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Зерновых и зернобобовых культур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 Кормовых культур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Товарного картофеля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Овощей открытого грунта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Рапса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Calibri"/>
                        </a:rPr>
                        <a:t>При условии, что на посев используются семена </a:t>
                      </a:r>
                      <a:r>
                        <a:rPr lang="ru-RU" sz="1400" baseline="0" dirty="0" err="1" smtClean="0">
                          <a:solidFill>
                            <a:srgbClr val="FF0000"/>
                          </a:solidFill>
                          <a:latin typeface="Calibri" pitchFamily="34" charset="0"/>
                          <a:ea typeface="Calibri"/>
                        </a:rPr>
                        <a:t>сельхозкультур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Calibri"/>
                        </a:rPr>
                        <a:t>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Calibri"/>
                        </a:rPr>
                        <a:t>сорта или гибриды которых включены в Государственный реестр селекционных достижений,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Calibri"/>
                        </a:rPr>
                        <a:t>допущенных к использованию, по конкретному региону допуска,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Calibri"/>
                        </a:rPr>
                        <a:t>а также при условии, что сортовые и посевные качества семян соответствуют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sng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Calibri"/>
                        </a:rPr>
                        <a:t>ГОСТ Р 52325-2005, ГОСТ Р 58472-2019, для овощей – ГОСТ  32592-2013, ГОСТ Р 30106-94 для картофеля ГОСТ 33996-2016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sng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2. Всем </a:t>
                      </a:r>
                      <a:r>
                        <a:rPr lang="ru-RU" sz="1800" u="sng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сельхозтоваропроизводителям</a:t>
                      </a:r>
                      <a:r>
                        <a:rPr lang="ru-RU" sz="1800" u="sng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 </a:t>
                      </a:r>
                      <a:r>
                        <a:rPr lang="ru-RU" sz="1800" u="none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на посевную площадь, </a:t>
                      </a:r>
                      <a:r>
                        <a:rPr lang="ru-RU" sz="1800" u="none" baseline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занятую семенным </a:t>
                      </a:r>
                      <a:r>
                        <a:rPr lang="ru-RU" sz="1800" u="none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картофелем</a:t>
                      </a:r>
                      <a:endParaRPr lang="ru-RU" sz="1800" u="sng" baseline="0" dirty="0" smtClean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sng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3.  Всем категориям хозяйств, специализирующихся 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на выращивании исключительно кормовых культур </a:t>
                      </a:r>
                      <a:endParaRPr lang="ru-RU" sz="1400" u="none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C00000"/>
                        </a:solidFill>
                        <a:latin typeface="Calibri" pitchFamily="34" charset="0"/>
                        <a:ea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Прямоугольник с одним скругленным углом 16"/>
          <p:cNvSpPr/>
          <p:nvPr/>
        </p:nvSpPr>
        <p:spPr>
          <a:xfrm>
            <a:off x="116950" y="95254"/>
            <a:ext cx="6765113" cy="223723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В 2020 году –  353,9 млн рублей / в 2021 году –  362,6 </a:t>
            </a:r>
            <a:r>
              <a:rPr lang="ru-RU" sz="1600" b="1" dirty="0" err="1" smtClean="0"/>
              <a:t>млн</a:t>
            </a:r>
            <a:r>
              <a:rPr lang="ru-RU" sz="1600" b="1" dirty="0" smtClean="0"/>
              <a:t> рублей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7591" y="350874"/>
            <a:ext cx="9208925" cy="560153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ctr">
              <a:lnSpc>
                <a:spcPct val="80000"/>
              </a:lnSpc>
            </a:pPr>
            <a:r>
              <a:rPr lang="ru-RU" b="1" u="sng" dirty="0" smtClean="0"/>
              <a:t>Субсидия на проведение комплекса агротехнологических работ</a:t>
            </a:r>
          </a:p>
          <a:p>
            <a:pPr marL="342900" indent="-342900">
              <a:lnSpc>
                <a:spcPct val="80000"/>
              </a:lnSpc>
            </a:pPr>
            <a:endParaRPr lang="ru-RU" sz="200" b="1" dirty="0" smtClean="0"/>
          </a:p>
          <a:p>
            <a:pPr marL="342900" indent="-342900">
              <a:lnSpc>
                <a:spcPct val="80000"/>
              </a:lnSpc>
            </a:pP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083815" y="0"/>
            <a:ext cx="169817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 smtClean="0">
                <a:solidFill>
                  <a:srgbClr val="FF0000"/>
                </a:solidFill>
              </a:rPr>
              <a:t> </a:t>
            </a:r>
            <a:r>
              <a:rPr lang="ru-RU" sz="1500" b="1" dirty="0" smtClean="0">
                <a:solidFill>
                  <a:srgbClr val="FF0000"/>
                </a:solidFill>
              </a:rPr>
              <a:t>+8,7 </a:t>
            </a:r>
            <a:r>
              <a:rPr lang="ru-RU" sz="1500" b="1" dirty="0" err="1" smtClean="0">
                <a:solidFill>
                  <a:srgbClr val="FF0000"/>
                </a:solidFill>
              </a:rPr>
              <a:t>млн</a:t>
            </a:r>
            <a:r>
              <a:rPr lang="ru-RU" sz="1500" b="1" dirty="0" smtClean="0">
                <a:solidFill>
                  <a:srgbClr val="FF0000"/>
                </a:solidFill>
              </a:rPr>
              <a:t> рублей</a:t>
            </a:r>
            <a:endParaRPr lang="ru-RU" sz="1500" b="1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с одним скругленным углом 17"/>
          <p:cNvSpPr/>
          <p:nvPr/>
        </p:nvSpPr>
        <p:spPr>
          <a:xfrm>
            <a:off x="138223" y="4316820"/>
            <a:ext cx="9633098" cy="2339162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75000"/>
              </a:lnSpc>
              <a:defRPr/>
            </a:pPr>
            <a:r>
              <a:rPr lang="ru-RU" sz="1300" b="1" u="sng" dirty="0" smtClean="0">
                <a:solidFill>
                  <a:srgbClr val="0070C0"/>
                </a:solidFill>
                <a:latin typeface="Calibri" pitchFamily="34" charset="0"/>
              </a:rPr>
              <a:t>Направления расходования субсидии</a:t>
            </a:r>
          </a:p>
          <a:p>
            <a:pPr lvl="0">
              <a:lnSpc>
                <a:spcPct val="114000"/>
              </a:lnSpc>
              <a:buFontTx/>
              <a:buChar char="-"/>
            </a:pPr>
            <a:r>
              <a:rPr lang="ru-RU" sz="1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приобретение минеральных удобрений</a:t>
            </a:r>
            <a:endParaRPr lang="ru-RU" sz="13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</a:pPr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приобретение средств защиты растений</a:t>
            </a:r>
            <a:endParaRPr lang="ru-RU" sz="13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</a:pPr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приобретение нефтепродуктов всех видов</a:t>
            </a:r>
            <a:endParaRPr lang="ru-RU" sz="13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</a:pPr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приобретение электроэнергии</a:t>
            </a:r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газа, используемых в растениеводстве</a:t>
            </a:r>
            <a:endParaRPr lang="ru-RU" sz="13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</a:pPr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приобретение запасных частей</a:t>
            </a:r>
            <a:endParaRPr lang="ru-RU" sz="13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</a:pPr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проведение работ по </a:t>
            </a:r>
            <a:r>
              <a:rPr lang="ru-RU" sz="13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фосфоритованию</a:t>
            </a:r>
            <a:r>
              <a:rPr lang="ru-RU" sz="1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и (или) гипсованию </a:t>
            </a:r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посевных площадей почв земель сельскохозяйственного назначения в соответствии с проектно-сметной документацией.</a:t>
            </a:r>
          </a:p>
          <a:p>
            <a:pPr lvl="0">
              <a:lnSpc>
                <a:spcPct val="114000"/>
              </a:lnSpc>
              <a:buFontTx/>
              <a:buChar char="-"/>
            </a:pPr>
            <a:r>
              <a:rPr lang="ru-RU" sz="1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оплату услуг сторонних организаций по проведению </a:t>
            </a:r>
            <a:r>
              <a:rPr lang="ru-RU" sz="13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агротехнологических</a:t>
            </a:r>
            <a:r>
              <a:rPr lang="ru-RU" sz="1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работ</a:t>
            </a:r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ct val="114000"/>
              </a:lnSpc>
              <a:buFontTx/>
              <a:buChar char="-"/>
            </a:pPr>
            <a:r>
              <a:rPr lang="ru-RU" sz="1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приобретение семян и посадочного материала. Новое в 2021 году!</a:t>
            </a:r>
          </a:p>
        </p:txBody>
      </p:sp>
      <p:sp>
        <p:nvSpPr>
          <p:cNvPr id="19" name="Стрелка вправо с вырезом 18"/>
          <p:cNvSpPr/>
          <p:nvPr/>
        </p:nvSpPr>
        <p:spPr>
          <a:xfrm rot="5400000">
            <a:off x="5043184" y="6663264"/>
            <a:ext cx="212649" cy="176824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4" y="6526213"/>
            <a:ext cx="404811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6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43" y="6354770"/>
            <a:ext cx="576263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099300" y="6492881"/>
            <a:ext cx="2806700" cy="365125"/>
          </a:xfrm>
        </p:spPr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0668" y="195943"/>
            <a:ext cx="8732553" cy="584775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</a:pPr>
            <a:r>
              <a:rPr lang="ru-RU" sz="2000" b="1" u="sng" dirty="0" smtClean="0"/>
              <a:t>Субсидия на проведение комплекса агротехнологических работ</a:t>
            </a:r>
          </a:p>
          <a:p>
            <a:pPr marL="342900" indent="-342900">
              <a:lnSpc>
                <a:spcPct val="80000"/>
              </a:lnSpc>
            </a:pPr>
            <a:endParaRPr lang="ru-RU" sz="200" b="1" dirty="0" smtClean="0"/>
          </a:p>
          <a:p>
            <a:pPr marL="342900" indent="-342900">
              <a:lnSpc>
                <a:spcPct val="80000"/>
              </a:lnSpc>
            </a:pPr>
            <a:r>
              <a:rPr lang="ru-RU" b="1" dirty="0" smtClean="0"/>
              <a:t> </a:t>
            </a:r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502946"/>
              </p:ext>
            </p:extLst>
          </p:nvPr>
        </p:nvGraphicFramePr>
        <p:xfrm>
          <a:off x="325821" y="961371"/>
          <a:ext cx="9211583" cy="3185327"/>
        </p:xfrm>
        <a:graphic>
          <a:graphicData uri="http://schemas.openxmlformats.org/drawingml/2006/table">
            <a:tbl>
              <a:tblPr/>
              <a:tblGrid>
                <a:gridCol w="66993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122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046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Вид сельскохозяйственной культуры</a:t>
                      </a: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Базовая ставка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рублей на 1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гектар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96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Зерновые, зернобобовые культуры</a:t>
                      </a: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623,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824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Кормовые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909,0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285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Картофель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2 012,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276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Рапс (только для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крупных и средних 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хозяйств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1623,00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285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Овощи открытого грунта</a:t>
                      </a: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65 500,00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285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Оригинальный семенной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картофель (для всех категорий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хозяйств)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63 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376,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286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Элитный семенной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картофель (для всех категорий хозяйств)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636,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70529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Кормовые культуры (для хозяйств, </a:t>
                      </a:r>
                      <a:r>
                        <a:rPr lang="ru-RU" sz="1400" b="0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специализирующихся на выращивании исключительно кормовых </a:t>
                      </a:r>
                      <a:r>
                        <a:rPr lang="ru-RU" sz="1400" b="0" i="0" u="sng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 без предъявления</a:t>
                      </a:r>
                      <a:r>
                        <a:rPr lang="ru-RU" sz="1400" b="0" i="0" u="sng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требований к посеву по </a:t>
                      </a:r>
                      <a:r>
                        <a:rPr lang="ru-RU" sz="1400" b="0" i="0" u="sng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ГОСТу</a:t>
                      </a:r>
                      <a:r>
                        <a:rPr lang="ru-RU" sz="1400" b="0" i="0" u="sng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454,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8" name="Прямоугольник с одним скругленным углом 17"/>
          <p:cNvSpPr/>
          <p:nvPr/>
        </p:nvSpPr>
        <p:spPr>
          <a:xfrm>
            <a:off x="421105" y="4451688"/>
            <a:ext cx="9107906" cy="1913021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расчете субсидии базовая ставка увеличивается:</a:t>
            </a:r>
          </a:p>
          <a:p>
            <a:pPr algn="ctr">
              <a:buFont typeface="Arial" charset="0"/>
              <a:buChar char="•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коэффициент территориальности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 1 до 1,4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Char char="•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повышающий коэффициент равный 2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(для посевных площадей, отраженных в проектно-сметной документации на которых в текущем году планируется проводить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работы по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фосфоритованию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и (или) гипсованию</a:t>
            </a:r>
          </a:p>
          <a:p>
            <a:pPr algn="ctr">
              <a:buFont typeface="Arial" charset="0"/>
              <a:buChar char="•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повышающий коэффициент равный 1,2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(для посевных площадей, в отношении которых в текущем году планируется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осуществлять страхование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сельхозкультур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Font typeface="Arial" charset="0"/>
              <a:buChar char="•"/>
            </a:pPr>
            <a:endParaRPr lang="ru-RU" sz="1600" dirty="0"/>
          </a:p>
        </p:txBody>
      </p:sp>
      <p:sp>
        <p:nvSpPr>
          <p:cNvPr id="8" name="Стрелка вправо с вырезом 7"/>
          <p:cNvSpPr/>
          <p:nvPr/>
        </p:nvSpPr>
        <p:spPr>
          <a:xfrm rot="5400000">
            <a:off x="5012626" y="6394486"/>
            <a:ext cx="269952" cy="286965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4" y="6526213"/>
            <a:ext cx="404811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7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43" y="6354770"/>
            <a:ext cx="576263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074286"/>
              </p:ext>
            </p:extLst>
          </p:nvPr>
        </p:nvGraphicFramePr>
        <p:xfrm>
          <a:off x="157657" y="1127050"/>
          <a:ext cx="9410885" cy="5295008"/>
        </p:xfrm>
        <a:graphic>
          <a:graphicData uri="http://schemas.openxmlformats.org/drawingml/2006/table">
            <a:tbl>
              <a:tblPr/>
              <a:tblGrid>
                <a:gridCol w="56974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134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819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Вид сельскохозяйственной культуры</a:t>
                      </a: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ставка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рублей на 1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гектар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38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семена зерновых и зернобобовых культур первой репродукции</a:t>
                      </a:r>
                    </a:p>
                    <a:p>
                      <a:endParaRPr lang="ru-RU" sz="1400" dirty="0"/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38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семена питомников размножения (ПР1, ПР2, ПР3) зерновых и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ru-RU" sz="1400" dirty="0" smtClean="0"/>
                        <a:t>зернобобовых культур</a:t>
                      </a:r>
                      <a:endParaRPr lang="ru-RU" sz="1400" dirty="0"/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965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семена многолетних злаковых и (или) бобовых трав первой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ru-RU" sz="1400" dirty="0" smtClean="0"/>
                        <a:t>репродукции</a:t>
                      </a:r>
                      <a:endParaRPr lang="ru-RU" sz="1400" dirty="0"/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38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семена картофеля первой репродукции</a:t>
                      </a:r>
                    </a:p>
                    <a:p>
                      <a:endParaRPr lang="ru-RU" sz="1400" dirty="0" smtClean="0"/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10500,00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738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семена моркови вне зависимости от репродукции</a:t>
                      </a:r>
                    </a:p>
                    <a:p>
                      <a:endParaRPr lang="ru-RU" sz="1400" dirty="0"/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738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семена свеклы вне зависимости от репродукции</a:t>
                      </a:r>
                    </a:p>
                    <a:p>
                      <a:endParaRPr lang="ru-RU" sz="1400" dirty="0"/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738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семена капусты вне зависимости от репродукции</a:t>
                      </a:r>
                    </a:p>
                    <a:p>
                      <a:endParaRPr lang="ru-RU" sz="1400" dirty="0"/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738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рассада капусты вне зависимости от репродукции</a:t>
                      </a:r>
                    </a:p>
                    <a:p>
                      <a:endParaRPr lang="ru-RU" sz="1400" dirty="0"/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140000,00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7389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семена рапса вне зависимости от репродукции (дл крупных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и средних хозяйства)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65545652"/>
                  </a:ext>
                </a:extLst>
              </a:tr>
              <a:tr h="70602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семена многолетних злаковых и (или) бобовых трав первой</a:t>
                      </a:r>
                    </a:p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репродукции (для тех, кто занимается исключительно кормовыми культурами)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45" marR="8845" marT="88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84565758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6123" y="70834"/>
            <a:ext cx="9420647" cy="369332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ru-RU" b="1" u="sng" dirty="0"/>
              <a:t>Субсидия на проведение комплекса агротехнологических работ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9667" y="510363"/>
            <a:ext cx="9420647" cy="5539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1500" b="1" i="1" dirty="0" smtClean="0">
                <a:solidFill>
                  <a:srgbClr val="FF0000"/>
                </a:solidFill>
              </a:rPr>
              <a:t>Новое в 2021 году</a:t>
            </a:r>
            <a:r>
              <a:rPr lang="ru-RU" sz="1500" i="1" dirty="0" smtClean="0">
                <a:solidFill>
                  <a:srgbClr val="FF0000"/>
                </a:solidFill>
              </a:rPr>
              <a:t>! </a:t>
            </a:r>
            <a:r>
              <a:rPr lang="ru-RU" sz="1500" i="1" dirty="0" smtClean="0"/>
              <a:t>Ставки </a:t>
            </a:r>
            <a:r>
              <a:rPr lang="ru-RU" sz="1500" i="1" dirty="0"/>
              <a:t>субсидии на 1 гектар плановой посевной площади, планируемой к засеву </a:t>
            </a:r>
            <a:r>
              <a:rPr lang="ru-RU" sz="1500" b="1" i="1" u="sng" dirty="0"/>
              <a:t>приобретенным</a:t>
            </a:r>
            <a:r>
              <a:rPr lang="ru-RU" sz="1500" b="1" i="1" dirty="0"/>
              <a:t>и</a:t>
            </a:r>
            <a:r>
              <a:rPr lang="ru-RU" sz="1500" i="1" dirty="0"/>
              <a:t> </a:t>
            </a:r>
            <a:r>
              <a:rPr lang="ru-RU" sz="1500" i="1" dirty="0" smtClean="0"/>
              <a:t>семенами: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21661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4" y="6526213"/>
            <a:ext cx="404811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8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43" y="6354770"/>
            <a:ext cx="576263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099300" y="6492881"/>
            <a:ext cx="2806700" cy="365125"/>
          </a:xfrm>
        </p:spPr>
        <p:txBody>
          <a:bodyPr/>
          <a:lstStyle/>
          <a:p>
            <a:fld id="{2B2CE2ED-FC19-44A9-920D-9A6A2931CB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457201"/>
            <a:ext cx="9565758" cy="319446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80000"/>
              </a:lnSpc>
            </a:pPr>
            <a:r>
              <a:rPr lang="ru-RU" b="1" u="sng" dirty="0" smtClean="0"/>
              <a:t>Субсидия на поддержку производства молока</a:t>
            </a:r>
            <a:r>
              <a:rPr lang="ru-RU" b="1" dirty="0" smtClean="0"/>
              <a:t> 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790578" y="2066925"/>
            <a:ext cx="8239124" cy="952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" name="Прямоугольник с одним скругленным углом 24"/>
          <p:cNvSpPr/>
          <p:nvPr/>
        </p:nvSpPr>
        <p:spPr>
          <a:xfrm>
            <a:off x="180475" y="111652"/>
            <a:ext cx="6458453" cy="295275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/>
              <a:t>В 2020 году – 1057,8 млн рублей / в 2021 году – 927,3 млн рублей</a:t>
            </a:r>
            <a:endParaRPr lang="ru-RU" sz="16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681192" y="-67225"/>
            <a:ext cx="230505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500" b="1" dirty="0" smtClean="0">
              <a:solidFill>
                <a:srgbClr val="FF0000"/>
              </a:solidFill>
            </a:endParaRPr>
          </a:p>
          <a:p>
            <a:r>
              <a:rPr lang="ru-RU" sz="1500" b="1" dirty="0" smtClean="0">
                <a:solidFill>
                  <a:srgbClr val="FF0000"/>
                </a:solidFill>
              </a:rPr>
              <a:t>- 130,5 </a:t>
            </a:r>
            <a:r>
              <a:rPr lang="ru-RU" sz="1500" b="1" dirty="0" err="1" smtClean="0">
                <a:solidFill>
                  <a:srgbClr val="FF0000"/>
                </a:solidFill>
              </a:rPr>
              <a:t>млн</a:t>
            </a:r>
            <a:r>
              <a:rPr lang="ru-RU" sz="1500" b="1" dirty="0" smtClean="0">
                <a:solidFill>
                  <a:srgbClr val="FF0000"/>
                </a:solidFill>
              </a:rPr>
              <a:t> руб. </a:t>
            </a:r>
            <a:endParaRPr lang="ru-RU" sz="15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247657" y="4505328"/>
            <a:ext cx="3943345" cy="952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4733927" y="5905504"/>
            <a:ext cx="4324351" cy="952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4527550" y="2342091"/>
          <a:ext cx="495935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56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36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7881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min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ru-RU" sz="1200" b="1" baseline="0" dirty="0" smtClean="0"/>
                        <a:t>ставка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max </a:t>
                      </a:r>
                      <a:r>
                        <a:rPr lang="ru-RU" sz="1200" b="1" baseline="0" dirty="0" smtClean="0"/>
                        <a:t>ставка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/>
                        <a:t>(с учетом </a:t>
                      </a:r>
                      <a:r>
                        <a:rPr lang="ru-RU" sz="1200" b="1" baseline="0" dirty="0" err="1" smtClean="0"/>
                        <a:t>коэф.территориальности</a:t>
                      </a:r>
                      <a:r>
                        <a:rPr lang="ru-RU" sz="1200" b="1" baseline="0" dirty="0" smtClean="0"/>
                        <a:t>)</a:t>
                      </a:r>
                      <a:endParaRPr lang="ru-RU" sz="1200" b="1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9B3937"/>
                          </a:solidFill>
                          <a:latin typeface="Calibri" pitchFamily="34" charset="0"/>
                          <a:ea typeface="Calibri"/>
                        </a:rPr>
                        <a:t>при продуктивности до 5000 кг</a:t>
                      </a:r>
                      <a:endParaRPr lang="ru-RU" sz="1500" b="1" dirty="0">
                        <a:solidFill>
                          <a:srgbClr val="9B3937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3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r>
                        <a:rPr lang="ru-RU" dirty="0" smtClean="0"/>
                        <a:t>,424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1,696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305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rgbClr val="9B3937"/>
                          </a:solidFill>
                          <a:latin typeface="Calibri" pitchFamily="34" charset="0"/>
                          <a:ea typeface="Calibri"/>
                        </a:rPr>
                        <a:t>при продуктивности до 5000 кг</a:t>
                      </a:r>
                      <a:endParaRPr lang="ru-RU" sz="1500" b="1" dirty="0" smtClean="0">
                        <a:solidFill>
                          <a:srgbClr val="9B3937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305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1,439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1,71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43052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6" name="AutoShape 3"/>
          <p:cNvSpPr>
            <a:spLocks noChangeArrowheads="1"/>
          </p:cNvSpPr>
          <p:nvPr/>
        </p:nvSpPr>
        <p:spPr bwMode="auto">
          <a:xfrm>
            <a:off x="69451" y="882502"/>
            <a:ext cx="9767100" cy="5975497"/>
          </a:xfrm>
          <a:prstGeom prst="rect">
            <a:avLst/>
          </a:prstGeom>
          <a:ln w="44450" cmpd="dbl">
            <a:solidFill>
              <a:srgbClr val="00B05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lnSpc>
                <a:spcPct val="75000"/>
              </a:lnSpc>
              <a:defRPr/>
            </a:pPr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</a:rPr>
              <a:t>по ставке на 1 килограмм  </a:t>
            </a:r>
          </a:p>
          <a:p>
            <a:pPr algn="ctr">
              <a:lnSpc>
                <a:spcPct val="75000"/>
              </a:lnSpc>
              <a:defRPr/>
            </a:pPr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реализованного и (или) отгруженного сельскохозяйственными товаропроизводителями на собственную переработку коровьего и (или) козьего молока </a:t>
            </a:r>
          </a:p>
          <a:p>
            <a:pPr algn="ctr">
              <a:lnSpc>
                <a:spcPct val="75000"/>
              </a:lnSpc>
              <a:defRPr/>
            </a:pPr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(ежеквартально, включая 4 квартал 2020 года)</a:t>
            </a:r>
          </a:p>
          <a:p>
            <a:pPr algn="ctr">
              <a:lnSpc>
                <a:spcPct val="95000"/>
              </a:lnSpc>
              <a:defRPr/>
            </a:pPr>
            <a:endParaRPr lang="ru-RU" sz="500" b="1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ru-RU" b="1" i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«Компенсирующая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»         БАЗОВАЯ ставка </a:t>
            </a:r>
            <a:r>
              <a:rPr lang="ru-RU" b="1" dirty="0" smtClean="0">
                <a:solidFill>
                  <a:srgbClr val="9B3937"/>
                </a:solidFill>
                <a:latin typeface="Calibri" pitchFamily="34" charset="0"/>
                <a:cs typeface="Times New Roman" pitchFamily="18" charset="0"/>
              </a:rPr>
              <a:t>для всех сельхозпроизводителей -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1,409 рублей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Базовая ставка увеличивается на коэффициент территориальности – 1 - 1,2 (из средств областного бюджета), коэффициент 1,227 при продуктивности коров свыше 5000 кг и коэффициент 1,3 малым предприятиям (из средств федерального бюджета)</a:t>
            </a:r>
          </a:p>
          <a:p>
            <a:pPr algn="ctr">
              <a:lnSpc>
                <a:spcPct val="95000"/>
              </a:lnSpc>
              <a:defRPr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95000"/>
              </a:lnSpc>
              <a:defRPr/>
            </a:pP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b="1" i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Стимулирующая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»     ДОПОЛНИТЕЛЬНАЯ</a:t>
            </a:r>
            <a:r>
              <a:rPr lang="ru-RU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ставка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для сельхозпроизводителей </a:t>
            </a:r>
          </a:p>
          <a:p>
            <a:pPr algn="ctr">
              <a:lnSpc>
                <a:spcPct val="95000"/>
              </a:lnSpc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с продуктивностью выше 7500 кг/5000 кг (для КФХ) 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- 0,669 рублей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Ставка увеличивается на коэффициент продуктивности  1 - 1,2</a:t>
            </a:r>
          </a:p>
          <a:p>
            <a:pPr algn="ctr">
              <a:lnSpc>
                <a:spcPct val="95000"/>
              </a:lnSpc>
              <a:defRPr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(устанавливается пропорционально продуктивности в диапазоне от 7500 до 9000кг)</a:t>
            </a:r>
          </a:p>
          <a:p>
            <a:pPr algn="ctr">
              <a:lnSpc>
                <a:spcPct val="95000"/>
              </a:lnSpc>
              <a:defRPr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коэффициент территориальности не применяется.</a:t>
            </a:r>
            <a:endParaRPr lang="ru-RU" i="1" dirty="0">
              <a:solidFill>
                <a:srgbClr val="9B3937"/>
              </a:solidFill>
              <a:latin typeface="Calibri" pitchFamily="34" charset="0"/>
              <a:ea typeface="Calibri"/>
            </a:endParaRPr>
          </a:p>
          <a:p>
            <a:pPr algn="ctr">
              <a:lnSpc>
                <a:spcPct val="95000"/>
              </a:lnSpc>
              <a:defRPr/>
            </a:pPr>
            <a:endParaRPr lang="ru-RU" b="1" i="1" u="sng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defRPr/>
            </a:pPr>
            <a:endParaRPr lang="ru-RU" sz="20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ru-RU" sz="1900" b="1" dirty="0" smtClean="0">
                <a:solidFill>
                  <a:srgbClr val="9B3937"/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ctr"/>
            <a:endParaRPr lang="ru-RU" sz="1500" b="1" i="1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defRPr/>
            </a:pPr>
            <a:endParaRPr lang="ru-RU" sz="11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015719"/>
              </p:ext>
            </p:extLst>
          </p:nvPr>
        </p:nvGraphicFramePr>
        <p:xfrm>
          <a:off x="150471" y="4657059"/>
          <a:ext cx="9539656" cy="220093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103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292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2009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*</a:t>
                      </a:r>
                      <a:r>
                        <a:rPr lang="ru-RU" sz="1700" i="1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Calibri"/>
                        </a:rPr>
                        <a:t>Новое в 2021 году</a:t>
                      </a:r>
                      <a:r>
                        <a:rPr lang="ru-RU" sz="17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: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- </a:t>
                      </a:r>
                      <a:r>
                        <a:rPr lang="ru-RU" sz="1800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Calibri"/>
                        </a:rPr>
                        <a:t>в рамках «компенсирующей» субсидии </a:t>
                      </a:r>
                      <a:r>
                        <a:rPr lang="ru-RU" sz="1700" i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сельхозтоваропроизводителям</a:t>
                      </a:r>
                      <a:r>
                        <a:rPr lang="ru-RU" sz="17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, обеспечившим прирост поголовья коров в 2020 году, будет произведена доплата размере 20000 рублей за голову прироста при первичном обращении за счет средств областного бюджета.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- </a:t>
                      </a:r>
                      <a:r>
                        <a:rPr lang="ru-RU" sz="1800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Calibri"/>
                        </a:rPr>
                        <a:t>в рамках «стимулирующей» субсидии</a:t>
                      </a:r>
                      <a:r>
                        <a:rPr lang="ru-RU" sz="1700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Calibri"/>
                        </a:rPr>
                        <a:t> </a:t>
                      </a:r>
                      <a:r>
                        <a:rPr lang="ru-RU" sz="17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в зависимости от выполнения показателя по приросту производства молока за отчетный год при расчете субсидии будет применяется коэффициент, равный среднему значению показателя по приросту за отчетный год к установленному Департаментом, но не более 1,2.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3556" name="Picture 4" descr="https://img2.freepng.ru/20180322/vrw/kisspng-cattle-cow-clip-art-cow-5ab3ae417ba701.348221941521724993506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41982" y="1"/>
            <a:ext cx="914401" cy="91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913817" y="6526213"/>
            <a:ext cx="4048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/>
              <a:t>9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948738" y="6354772"/>
            <a:ext cx="576262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130134" y="421537"/>
            <a:ext cx="9652041" cy="2598110"/>
          </a:xfrm>
          <a:prstGeom prst="roundRect">
            <a:avLst>
              <a:gd name="adj" fmla="val 16135"/>
            </a:avLst>
          </a:prstGeom>
          <a:ln w="44450" cmpd="dbl">
            <a:solidFill>
              <a:srgbClr val="00B05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t"/>
          <a:lstStyle/>
          <a:p>
            <a:pPr marL="4572000">
              <a:defRPr/>
            </a:pPr>
            <a:endParaRPr lang="ru-RU" sz="13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0">
              <a:defRPr/>
            </a:pPr>
            <a:endParaRPr lang="ru-RU" sz="13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Субсидия предоставляется по ставкам на 1 условную голову  племенного поголовья сельскохозяйственных животных. </a:t>
            </a:r>
          </a:p>
          <a:p>
            <a:pPr marL="342900" indent="-342900" algn="just">
              <a:buAutoNum type="arabicParenR" startAt="2"/>
              <a:defRPr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Сельхозтоваропроизводителям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не включенным в Перечень МСХ РФ для предоставления субсидий на поддержку животноводства, субсидии будут предоставлены за счет средств областного бюджета.</a:t>
            </a:r>
          </a:p>
          <a:p>
            <a:pPr marL="342900" indent="-342900" algn="just">
              <a:buAutoNum type="arabicParenR" startAt="2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Эффективность предоставления субсидий оценивается (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показатель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сохранность племенного условного маточного поголовья сельскохозяйственных животных в размере 100% к уровню предыдущего года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endParaRPr lang="ru-RU" sz="1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3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4"/>
            <a:ext cx="9906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000" b="1" u="sng" dirty="0" smtClean="0"/>
              <a:t>Субсидия на поддержку племенного животноводства</a:t>
            </a:r>
          </a:p>
          <a:p>
            <a:pPr marL="342900" indent="-342900"/>
            <a:endParaRPr lang="ru-RU" sz="200" b="1" dirty="0" smtClean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3254331"/>
            <a:ext cx="9906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000" b="1" u="sng" dirty="0" smtClean="0"/>
              <a:t>Субсидия на поддержку элитного семеноводства</a:t>
            </a:r>
          </a:p>
          <a:p>
            <a:pPr marL="342900" indent="-342900"/>
            <a:endParaRPr lang="ru-RU" sz="200" b="1" dirty="0" smtClean="0"/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46302" y="3701143"/>
            <a:ext cx="9747985" cy="3012478"/>
          </a:xfrm>
          <a:prstGeom prst="roundRect">
            <a:avLst>
              <a:gd name="adj" fmla="val 16135"/>
            </a:avLst>
          </a:prstGeom>
          <a:ln w="44450" cmpd="dbl">
            <a:solidFill>
              <a:srgbClr val="00B05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t"/>
          <a:lstStyle/>
          <a:p>
            <a:pPr marL="4486275">
              <a:defRPr/>
            </a:pPr>
            <a:endParaRPr lang="ru-RU" sz="14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998921" y="4365174"/>
          <a:ext cx="7526083" cy="1497702"/>
        </p:xfrm>
        <a:graphic>
          <a:graphicData uri="http://schemas.openxmlformats.org/drawingml/2006/table">
            <a:tbl>
              <a:tblPr/>
              <a:tblGrid>
                <a:gridCol w="60566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694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163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Сельскохозяйственная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культура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Ставка, рублей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63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 Зерновые, зернобобовые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культуры (элита, суперэлита)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125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руб./га.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430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 Клевер,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люцерна, козлятник (элита, суперэлита), </a:t>
                      </a:r>
                    </a:p>
                    <a:p>
                      <a:pPr algn="l" fontAlgn="b"/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засеянные в чистом виде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900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руб./га.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635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 Картофель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(элита, суперэлита,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супер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 - суперэлита)</a:t>
                      </a:r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20 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000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руб./га.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" name="Прямоугольник с одним скругленным углом 23"/>
          <p:cNvSpPr/>
          <p:nvPr/>
        </p:nvSpPr>
        <p:spPr>
          <a:xfrm>
            <a:off x="393405" y="504831"/>
            <a:ext cx="3806455" cy="324511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 </a:t>
            </a:r>
          </a:p>
          <a:p>
            <a:pPr algn="ctr"/>
            <a:r>
              <a:rPr lang="ru-RU" sz="1600" b="1" dirty="0" smtClean="0"/>
              <a:t> в 2021 году – 272,8 млн. рублей</a:t>
            </a:r>
          </a:p>
          <a:p>
            <a:pPr algn="ctr"/>
            <a:endParaRPr lang="ru-RU" sz="1600" b="1" dirty="0" smtClean="0"/>
          </a:p>
        </p:txBody>
      </p:sp>
      <p:sp>
        <p:nvSpPr>
          <p:cNvPr id="26" name="Прямоугольник с одним скругленным углом 25"/>
          <p:cNvSpPr/>
          <p:nvPr/>
        </p:nvSpPr>
        <p:spPr>
          <a:xfrm>
            <a:off x="150473" y="4365171"/>
            <a:ext cx="1667442" cy="2119850"/>
          </a:xfrm>
          <a:prstGeom prst="round1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500" dirty="0" smtClean="0">
                <a:solidFill>
                  <a:schemeClr val="tx1"/>
                </a:solidFill>
              </a:rPr>
              <a:t>субсидия предоставляется на финансовое обеспечение затрат </a:t>
            </a:r>
          </a:p>
        </p:txBody>
      </p:sp>
      <p:sp>
        <p:nvSpPr>
          <p:cNvPr id="27" name="Прямоугольник с одним скругленным углом 26"/>
          <p:cNvSpPr/>
          <p:nvPr/>
        </p:nvSpPr>
        <p:spPr>
          <a:xfrm>
            <a:off x="340244" y="3830245"/>
            <a:ext cx="3965942" cy="380251"/>
          </a:xfrm>
          <a:prstGeom prst="round1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в 2021 году – 19,5 млн. рублей</a:t>
            </a:r>
            <a:endParaRPr lang="ru-RU" sz="1600" b="1" dirty="0"/>
          </a:p>
        </p:txBody>
      </p:sp>
      <p:sp>
        <p:nvSpPr>
          <p:cNvPr id="13" name="Прямоугольник с одним скругленным углом 12"/>
          <p:cNvSpPr/>
          <p:nvPr/>
        </p:nvSpPr>
        <p:spPr>
          <a:xfrm>
            <a:off x="1935126" y="5932713"/>
            <a:ext cx="7644809" cy="740229"/>
          </a:xfrm>
          <a:prstGeom prst="round1Rect">
            <a:avLst/>
          </a:prstGeom>
          <a:noFill/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 *Новое в 2021 году:</a:t>
            </a:r>
            <a:r>
              <a:rPr lang="ru-RU" sz="1400" b="1" dirty="0" smtClean="0"/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Расходование средств осуществляется на приобретение элитных семян по видам сельскохозяйственных культур в объёмах в соответствии с расчетом размера субсидии</a:t>
            </a:r>
          </a:p>
          <a:p>
            <a:pPr algn="ctr"/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24186</TotalTime>
  <Words>3841</Words>
  <Application>Microsoft Office PowerPoint</Application>
  <PresentationFormat>Лист A4 (210x297 мм)</PresentationFormat>
  <Paragraphs>598</Paragraphs>
  <Slides>19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1_Тема Office</vt:lpstr>
      <vt:lpstr>Презентация PowerPoint</vt:lpstr>
      <vt:lpstr>Презентация PowerPoint</vt:lpstr>
      <vt:lpstr>Презентация PowerPoint</vt:lpstr>
      <vt:lpstr>Основные изменения в 2021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Примерный график выплаты субсидии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Коршунов</dc:creator>
  <cp:lastModifiedBy>Ковалевская Наталья Евгеньевна</cp:lastModifiedBy>
  <cp:revision>3293</cp:revision>
  <cp:lastPrinted>2016-09-28T07:47:11Z</cp:lastPrinted>
  <dcterms:created xsi:type="dcterms:W3CDTF">2015-02-18T09:04:21Z</dcterms:created>
  <dcterms:modified xsi:type="dcterms:W3CDTF">2021-02-15T07:25:48Z</dcterms:modified>
</cp:coreProperties>
</file>